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7"/>
  </p:notesMasterIdLst>
  <p:sldIdLst>
    <p:sldId id="256" r:id="rId5"/>
    <p:sldId id="351" r:id="rId6"/>
    <p:sldId id="293" r:id="rId7"/>
    <p:sldId id="328" r:id="rId8"/>
    <p:sldId id="317" r:id="rId9"/>
    <p:sldId id="329" r:id="rId10"/>
    <p:sldId id="333" r:id="rId11"/>
    <p:sldId id="331" r:id="rId12"/>
    <p:sldId id="334" r:id="rId13"/>
    <p:sldId id="301" r:id="rId14"/>
    <p:sldId id="350" r:id="rId15"/>
    <p:sldId id="305" r:id="rId16"/>
    <p:sldId id="307" r:id="rId17"/>
    <p:sldId id="315" r:id="rId18"/>
    <p:sldId id="316" r:id="rId19"/>
    <p:sldId id="304" r:id="rId20"/>
    <p:sldId id="276" r:id="rId21"/>
    <p:sldId id="352" r:id="rId22"/>
    <p:sldId id="338" r:id="rId23"/>
    <p:sldId id="339" r:id="rId24"/>
    <p:sldId id="341" r:id="rId25"/>
    <p:sldId id="340" r:id="rId26"/>
    <p:sldId id="346" r:id="rId27"/>
    <p:sldId id="347" r:id="rId28"/>
    <p:sldId id="343" r:id="rId29"/>
    <p:sldId id="345" r:id="rId30"/>
    <p:sldId id="309" r:id="rId31"/>
    <p:sldId id="310" r:id="rId32"/>
    <p:sldId id="314" r:id="rId33"/>
    <p:sldId id="336" r:id="rId34"/>
    <p:sldId id="337" r:id="rId35"/>
    <p:sldId id="26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02822-EBBB-5382-6B04-72E147B02EC9}" v="17" dt="2023-09-22T20:12:20.769"/>
    <p1510:client id="{28A24C42-AE70-D513-7692-462818A7254A}" v="516" dt="2023-09-22T20:43:03.053"/>
    <p1510:client id="{835F0FA0-205C-B232-36F2-F1E401FA8B23}" v="395" dt="2023-09-25T23:16:15.008"/>
    <p1510:client id="{92B7EA9E-583E-5BB4-11C8-8419C9BF2CCC}" v="7" dt="2023-09-22T20:23:23.707"/>
    <p1510:client id="{A5700998-5699-F33C-9C87-7637F270F93A}" v="55" dt="2023-09-25T23:12:15.817"/>
    <p1510:client id="{ADC240E8-7624-9189-E4C3-7D302C2F6D6C}" v="446" dt="2023-09-22T21:04:43.686"/>
    <p1510:client id="{B0FA4742-F7F0-D424-A690-1EEC87CA7F43}" v="215" dt="2023-09-22T21:33:27.765"/>
    <p1510:client id="{B9790212-A95F-E12E-7D5A-DE2F19977368}" v="4" dt="2023-09-22T20:12:19.263"/>
    <p1510:client id="{EE44B60D-03CE-0124-2121-40D6A561FE99}" v="35" dt="2023-09-22T20:21:11.849"/>
    <p1510:client id="{FAB3E3E5-F9FA-4C13-B9C9-19DF20260881}" v="140" dt="2023-09-22T20:21:55.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2"/>
    <p:restoredTop sz="84789"/>
  </p:normalViewPr>
  <p:slideViewPr>
    <p:cSldViewPr snapToGrid="0">
      <p:cViewPr varScale="1">
        <p:scale>
          <a:sx n="53" d="100"/>
          <a:sy n="53" d="100"/>
        </p:scale>
        <p:origin x="1168"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8/18/2025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cd /projects/lafr9499/software/</a:t>
            </a:r>
            <a:r>
              <a:rPr lang="en-US" dirty="0" err="1"/>
              <a:t>my_first_env</a:t>
            </a:r>
            <a:r>
              <a:rPr lang="en-US" dirty="0"/>
              <a:t>/lib/python3.10/site-packages (point out pandas in that </a:t>
            </a:r>
            <a:r>
              <a:rPr lang="en-US" dirty="0" err="1"/>
              <a:t>dir</a:t>
            </a:r>
            <a:r>
              <a:rPr lang="en-US" dirty="0"/>
              <a:t>)</a:t>
            </a:r>
          </a:p>
          <a:p>
            <a:r>
              <a:rPr lang="en-US" dirty="0"/>
              <a:t>pip uninstall </a:t>
            </a:r>
          </a:p>
          <a:p>
            <a:r>
              <a:rPr lang="en-US" dirty="0"/>
              <a:t>ls (show no more pandas)</a:t>
            </a:r>
          </a:p>
          <a:p>
            <a:r>
              <a:rPr lang="en-US" dirty="0"/>
              <a:t>then do </a:t>
            </a:r>
            <a:r>
              <a:rPr lang="en-US" dirty="0" err="1"/>
              <a:t>conda</a:t>
            </a:r>
            <a:r>
              <a:rPr lang="en-US" dirty="0"/>
              <a:t> install </a:t>
            </a:r>
          </a:p>
          <a:p>
            <a:r>
              <a:rPr lang="en-US" dirty="0"/>
              <a:t>ls (show pandas there)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14</a:t>
            </a:fld>
            <a:endParaRPr lang="en-US"/>
          </a:p>
        </p:txBody>
      </p:sp>
    </p:spTree>
    <p:extLst>
      <p:ext uri="{BB962C8B-B14F-4D97-AF65-F5344CB8AC3E}">
        <p14:creationId xmlns:p14="http://schemas.microsoft.com/office/powerpoint/2010/main" val="1111859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15</a:t>
            </a:fld>
            <a:endParaRPr lang="en-US"/>
          </a:p>
        </p:txBody>
      </p:sp>
    </p:spTree>
    <p:extLst>
      <p:ext uri="{BB962C8B-B14F-4D97-AF65-F5344CB8AC3E}">
        <p14:creationId xmlns:p14="http://schemas.microsoft.com/office/powerpoint/2010/main" val="48783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19</a:t>
            </a:fld>
            <a:endParaRPr lang="en-US"/>
          </a:p>
        </p:txBody>
      </p:sp>
    </p:spTree>
    <p:extLst>
      <p:ext uri="{BB962C8B-B14F-4D97-AF65-F5344CB8AC3E}">
        <p14:creationId xmlns:p14="http://schemas.microsoft.com/office/powerpoint/2010/main" val="2996935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21</a:t>
            </a:fld>
            <a:endParaRPr lang="en-US"/>
          </a:p>
        </p:txBody>
      </p:sp>
    </p:spTree>
    <p:extLst>
      <p:ext uri="{BB962C8B-B14F-4D97-AF65-F5344CB8AC3E}">
        <p14:creationId xmlns:p14="http://schemas.microsoft.com/office/powerpoint/2010/main" val="422602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22</a:t>
            </a:fld>
            <a:endParaRPr lang="en-US"/>
          </a:p>
        </p:txBody>
      </p:sp>
    </p:spTree>
    <p:extLst>
      <p:ext uri="{BB962C8B-B14F-4D97-AF65-F5344CB8AC3E}">
        <p14:creationId xmlns:p14="http://schemas.microsoft.com/office/powerpoint/2010/main" val="392891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23</a:t>
            </a:fld>
            <a:endParaRPr lang="en-US"/>
          </a:p>
        </p:txBody>
      </p:sp>
    </p:spTree>
    <p:extLst>
      <p:ext uri="{BB962C8B-B14F-4D97-AF65-F5344CB8AC3E}">
        <p14:creationId xmlns:p14="http://schemas.microsoft.com/office/powerpoint/2010/main" val="2116637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Lato" panose="020F0502020204030204" pitchFamily="34" charset="0"/>
              </a:rPr>
              <a:t>Once you activate an environment, </a:t>
            </a:r>
            <a:r>
              <a:rPr lang="en-US" dirty="0" err="1">
                <a:effectLst/>
              </a:rPr>
              <a:t>spack</a:t>
            </a:r>
            <a:r>
              <a:rPr lang="en-US" dirty="0"/>
              <a:t> </a:t>
            </a:r>
            <a:r>
              <a:rPr lang="en-US" dirty="0">
                <a:effectLst/>
              </a:rPr>
              <a:t>find</a:t>
            </a:r>
            <a:r>
              <a:rPr lang="en-US" b="0" i="0" dirty="0">
                <a:solidFill>
                  <a:srgbClr val="404040"/>
                </a:solidFill>
                <a:effectLst/>
                <a:latin typeface="Lato" panose="020F0502020204030203" pitchFamily="34" charset="0"/>
              </a:rPr>
              <a:t> only shows what is in the current environment. </a:t>
            </a:r>
            <a:endParaRPr lang="en-US" dirty="0"/>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24</a:t>
            </a:fld>
            <a:endParaRPr lang="en-US"/>
          </a:p>
        </p:txBody>
      </p:sp>
    </p:spTree>
    <p:extLst>
      <p:ext uri="{BB962C8B-B14F-4D97-AF65-F5344CB8AC3E}">
        <p14:creationId xmlns:p14="http://schemas.microsoft.com/office/powerpoint/2010/main" val="283103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25</a:t>
            </a:fld>
            <a:endParaRPr lang="en-US"/>
          </a:p>
        </p:txBody>
      </p:sp>
    </p:spTree>
    <p:extLst>
      <p:ext uri="{BB962C8B-B14F-4D97-AF65-F5344CB8AC3E}">
        <p14:creationId xmlns:p14="http://schemas.microsoft.com/office/powerpoint/2010/main" val="671770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26</a:t>
            </a:fld>
            <a:endParaRPr lang="en-US"/>
          </a:p>
        </p:txBody>
      </p:sp>
    </p:spTree>
    <p:extLst>
      <p:ext uri="{BB962C8B-B14F-4D97-AF65-F5344CB8AC3E}">
        <p14:creationId xmlns:p14="http://schemas.microsoft.com/office/powerpoint/2010/main" val="2711281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cloud.google.com</a:t>
            </a:r>
            <a:r>
              <a:rPr lang="en-US" dirty="0"/>
              <a:t>/learn/what-are-containers</a:t>
            </a:r>
          </a:p>
          <a:p>
            <a:endParaRPr lang="en-US" dirty="0"/>
          </a:p>
          <a:p>
            <a:pPr algn="l"/>
            <a:r>
              <a:rPr lang="en-US" b="0" i="0" dirty="0">
                <a:solidFill>
                  <a:srgbClr val="202124"/>
                </a:solidFill>
                <a:effectLst/>
                <a:latin typeface="Google Sans"/>
              </a:rPr>
              <a:t>Containers vs. VMs</a:t>
            </a:r>
          </a:p>
          <a:p>
            <a:pPr algn="l"/>
            <a:r>
              <a:rPr lang="en-US" b="0" i="0" dirty="0">
                <a:solidFill>
                  <a:srgbClr val="5F6368"/>
                </a:solidFill>
                <a:effectLst/>
                <a:latin typeface="Google Sans Text"/>
              </a:rPr>
              <a:t>You might already be familiar with VMs: a guest operating system such as Linux or Windows runs on top of a host operating system with access to the underlying hardware. Containers are often compared to virtual machines (VMs). Like virtual machines, containers allow you to package your application together with libraries and other dependencies, providing isolated environments for running your software services. As you’ll see below, however, the similarities end here as containers offer a far more lightweight unit for developers and IT Ops teams to work with, carrying a myriad of benefits.</a:t>
            </a:r>
          </a:p>
          <a:p>
            <a:pPr algn="l">
              <a:buFont typeface="Arial" panose="020B0604020202020204" pitchFamily="34" charset="0"/>
              <a:buChar char="•"/>
            </a:pPr>
            <a:r>
              <a:rPr lang="en-US" b="0" i="0" dirty="0">
                <a:solidFill>
                  <a:srgbClr val="5F6368"/>
                </a:solidFill>
                <a:effectLst/>
                <a:latin typeface="Google Sans Text"/>
              </a:rPr>
              <a:t>Containers are much more lightweight than VMs</a:t>
            </a:r>
          </a:p>
          <a:p>
            <a:pPr algn="l">
              <a:buFont typeface="Arial" panose="020B0604020202020204" pitchFamily="34" charset="0"/>
              <a:buChar char="•"/>
            </a:pPr>
            <a:r>
              <a:rPr lang="en-US" b="0" i="0" dirty="0">
                <a:solidFill>
                  <a:srgbClr val="5F6368"/>
                </a:solidFill>
                <a:effectLst/>
                <a:latin typeface="Google Sans Text"/>
              </a:rPr>
              <a:t>Containers virtualize at the OS level while VMs virtualize at the hardware level</a:t>
            </a:r>
          </a:p>
          <a:p>
            <a:pPr algn="l">
              <a:buFont typeface="Arial" panose="020B0604020202020204" pitchFamily="34" charset="0"/>
              <a:buChar char="•"/>
            </a:pPr>
            <a:r>
              <a:rPr lang="en-US" b="0" i="0" dirty="0">
                <a:solidFill>
                  <a:srgbClr val="5F6368"/>
                </a:solidFill>
                <a:effectLst/>
                <a:latin typeface="Google Sans Text"/>
              </a:rPr>
              <a:t>Containers share the OS kernel and use a fraction of the memory VMs require</a:t>
            </a:r>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27</a:t>
            </a:fld>
            <a:endParaRPr lang="en-US"/>
          </a:p>
        </p:txBody>
      </p:sp>
    </p:spTree>
    <p:extLst>
      <p:ext uri="{BB962C8B-B14F-4D97-AF65-F5344CB8AC3E}">
        <p14:creationId xmlns:p14="http://schemas.microsoft.com/office/powerpoint/2010/main" val="6824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SIF = singularity image file </a:t>
            </a:r>
          </a:p>
        </p:txBody>
      </p:sp>
      <p:sp>
        <p:nvSpPr>
          <p:cNvPr id="4" name="Slide Number Placeholder 3"/>
          <p:cNvSpPr>
            <a:spLocks noGrp="1"/>
          </p:cNvSpPr>
          <p:nvPr>
            <p:ph type="sldNum" sz="quarter" idx="5"/>
          </p:nvPr>
        </p:nvSpPr>
        <p:spPr/>
        <p:txBody>
          <a:bodyPr/>
          <a:lstStyle/>
          <a:p>
            <a:fld id="{A926901F-C6C3-9E47-9843-744856EDDD7A}" type="slidenum">
              <a:rPr lang="en-US" smtClean="0"/>
              <a:t>29</a:t>
            </a:fld>
            <a:endParaRPr lang="en-US"/>
          </a:p>
        </p:txBody>
      </p:sp>
    </p:spTree>
    <p:extLst>
      <p:ext uri="{BB962C8B-B14F-4D97-AF65-F5344CB8AC3E}">
        <p14:creationId xmlns:p14="http://schemas.microsoft.com/office/powerpoint/2010/main" val="358565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316551ed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316551ed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workshop is meant to be empowering and information-rich – to help you get the most out of your HPC workflow.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Feel free to ask questions during the presentations and to discuss ideas/thoughts during breaks and the hands-on portion of the workshop.</a:t>
            </a:r>
            <a:endParaRPr dirty="0"/>
          </a:p>
        </p:txBody>
      </p:sp>
      <p:sp>
        <p:nvSpPr>
          <p:cNvPr id="130" name="Google Shape;130;g12316551ed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4</a:t>
            </a:fld>
            <a:endParaRPr lang="en-US"/>
          </a:p>
        </p:txBody>
      </p:sp>
    </p:spTree>
    <p:extLst>
      <p:ext uri="{BB962C8B-B14F-4D97-AF65-F5344CB8AC3E}">
        <p14:creationId xmlns:p14="http://schemas.microsoft.com/office/powerpoint/2010/main" val="4113179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5</a:t>
            </a:fld>
            <a:endParaRPr lang="en-US"/>
          </a:p>
        </p:txBody>
      </p:sp>
    </p:spTree>
    <p:extLst>
      <p:ext uri="{BB962C8B-B14F-4D97-AF65-F5344CB8AC3E}">
        <p14:creationId xmlns:p14="http://schemas.microsoft.com/office/powerpoint/2010/main" val="414911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sinteractive</a:t>
            </a:r>
            <a:r>
              <a:rPr lang="en-US"/>
              <a:t> --partition=</a:t>
            </a:r>
            <a:r>
              <a:rPr lang="en-US" err="1"/>
              <a:t>atesting</a:t>
            </a:r>
            <a:r>
              <a:rPr lang="en-US"/>
              <a:t> --</a:t>
            </a:r>
            <a:r>
              <a:rPr lang="en-US" err="1"/>
              <a:t>qos</a:t>
            </a:r>
            <a:r>
              <a:rPr lang="en-US"/>
              <a:t>=testing --time=90:00 --</a:t>
            </a:r>
            <a:r>
              <a:rPr lang="en-US" err="1"/>
              <a:t>ntasks</a:t>
            </a:r>
            <a:r>
              <a:rPr lang="en-US"/>
              <a:t>=1</a:t>
            </a:r>
          </a:p>
        </p:txBody>
      </p:sp>
      <p:sp>
        <p:nvSpPr>
          <p:cNvPr id="4" name="Slide Number Placeholder 3"/>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320380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a:t>
            </a:r>
            <a:r>
              <a:rPr lang="en-US" dirty="0" err="1"/>
              <a:t>lmod</a:t>
            </a:r>
            <a:r>
              <a:rPr lang="en-US" dirty="0"/>
              <a:t> is doing to manage the software environment.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Goal: demonstrate the different compiler-dependent software are available when load each of these different compilers. The packages have been compiled against the respective versions.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out difference between specifying default and specifying 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out ‘change’ method.</a:t>
            </a:r>
          </a:p>
          <a:p>
            <a:endParaRPr lang="en-US" dirty="0"/>
          </a:p>
          <a:p>
            <a:br>
              <a:rPr lang="en-US" dirty="0"/>
            </a:br>
            <a:br>
              <a:rPr lang="en-US" dirty="0"/>
            </a:br>
            <a:r>
              <a:rPr lang="en-US" dirty="0"/>
              <a:t>Here we are loading different versions of the HDF5 library. They are different in that they were compiled with different compilers, so we want our environment variables to reflect that. It would be a total pain if we had to do that manually, but luckily the </a:t>
            </a:r>
            <a:r>
              <a:rPr lang="en-US" dirty="0" err="1"/>
              <a:t>lmod</a:t>
            </a:r>
            <a:r>
              <a:rPr lang="en-US" dirty="0"/>
              <a:t> module system does that for us.</a:t>
            </a:r>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335839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2901899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9</a:t>
            </a:fld>
            <a:endParaRPr lang="en-US"/>
          </a:p>
        </p:txBody>
      </p:sp>
    </p:spTree>
    <p:extLst>
      <p:ext uri="{BB962C8B-B14F-4D97-AF65-F5344CB8AC3E}">
        <p14:creationId xmlns:p14="http://schemas.microsoft.com/office/powerpoint/2010/main" val="14201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a:p>
            <a:r>
              <a:rPr lang="en-US"/>
              <a:t>-which python</a:t>
            </a:r>
          </a:p>
          <a:p>
            <a:r>
              <a:rPr lang="en-US"/>
              <a:t>-show how </a:t>
            </a:r>
            <a:r>
              <a:rPr lang="en-US" err="1"/>
              <a:t>conda</a:t>
            </a:r>
            <a:r>
              <a:rPr lang="en-US"/>
              <a:t> environment is organized</a:t>
            </a:r>
          </a:p>
          <a:p>
            <a:r>
              <a:rPr lang="en-US"/>
              <a:t>-start python </a:t>
            </a:r>
          </a:p>
          <a:p>
            <a:r>
              <a:rPr lang="en-US"/>
              <a:t>-import pandas (show error)</a:t>
            </a:r>
          </a:p>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12</a:t>
            </a:fld>
            <a:endParaRPr lang="en-US"/>
          </a:p>
        </p:txBody>
      </p:sp>
    </p:spTree>
    <p:extLst>
      <p:ext uri="{BB962C8B-B14F-4D97-AF65-F5344CB8AC3E}">
        <p14:creationId xmlns:p14="http://schemas.microsoft.com/office/powerpoint/2010/main" val="93819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1/9/2025</a:t>
            </a:r>
            <a:endParaRPr lang="en-US" dirty="0"/>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1/9/2025</a:t>
            </a:r>
            <a:endParaRPr lang="en-US" dirty="0"/>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1/9/2025</a:t>
            </a:r>
            <a:endParaRPr lang="en-US" dirty="0"/>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mba.readthedocs.io/"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curc.readthedocs.io/en/latest/software/python.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olorado.edu/rc/userservices/software-request" TargetMode="External"/><Relationship Id="rId2" Type="http://schemas.openxmlformats.org/officeDocument/2006/relationships/hyperlink" Target="https://curc.readthedocs.io/en/latest/clusters/alpine/softwar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urc.readthedocs.io/en/latest/software/spack.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urc.readthedocs.io/en/latest/software/Containerizationon.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32560"/>
          <a:stretch/>
        </p:blipFill>
        <p:spPr>
          <a:xfrm>
            <a:off x="0" y="0"/>
            <a:ext cx="12208413" cy="4500750"/>
          </a:xfrm>
          <a:prstGeom prst="rect">
            <a:avLst/>
          </a:prstGeom>
          <a:noFill/>
          <a:ln>
            <a:noFill/>
          </a:ln>
        </p:spPr>
      </p:pic>
      <p:sp>
        <p:nvSpPr>
          <p:cNvPr id="96" name="Google Shape;96;p14"/>
          <p:cNvSpPr txBox="1">
            <a:spLocks noGrp="1"/>
          </p:cNvSpPr>
          <p:nvPr>
            <p:ph type="ctrTitle"/>
          </p:nvPr>
        </p:nvSpPr>
        <p:spPr>
          <a:xfrm>
            <a:off x="459800" y="4960075"/>
            <a:ext cx="11289900" cy="1181700"/>
          </a:xfrm>
          <a:prstGeom prst="rect">
            <a:avLst/>
          </a:prstGeom>
          <a:noFill/>
          <a:ln>
            <a:noFill/>
          </a:ln>
        </p:spPr>
        <p:txBody>
          <a:bodyPr spcFirstLastPara="1" wrap="square" lIns="91425" tIns="45700" rIns="91425" bIns="45700" anchor="b" anchorCtr="0">
            <a:normAutofit fontScale="90000"/>
          </a:bodyPr>
          <a:lstStyle/>
          <a:p>
            <a:pPr lvl="0" algn="l">
              <a:spcBef>
                <a:spcPts val="0"/>
              </a:spcBef>
              <a:buClr>
                <a:schemeClr val="dk1"/>
              </a:buClr>
              <a:buSzPts val="6000"/>
            </a:pPr>
            <a:r>
              <a:rPr lang="en-US" sz="5300" dirty="0"/>
              <a:t>Module 5: </a:t>
            </a:r>
            <a:r>
              <a:rPr lang="en-US" sz="5400" dirty="0"/>
              <a:t>Finding, Downloading, and Applying Software on CURC Resources</a:t>
            </a:r>
            <a:endParaRPr sz="5300" dirty="0"/>
          </a:p>
        </p:txBody>
      </p:sp>
      <p:sp>
        <p:nvSpPr>
          <p:cNvPr id="97" name="Google Shape;97;p14"/>
          <p:cNvSpPr txBox="1">
            <a:spLocks noGrp="1"/>
          </p:cNvSpPr>
          <p:nvPr>
            <p:ph type="sldNum" idx="12"/>
          </p:nvPr>
        </p:nvSpPr>
        <p:spPr>
          <a:xfrm>
            <a:off x="5754600" y="6356350"/>
            <a:ext cx="6828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pPr marL="0" lvl="0" indent="0" algn="ctr" rtl="0">
                <a:spcBef>
                  <a:spcPts val="0"/>
                </a:spcBef>
                <a:spcAft>
                  <a:spcPts val="0"/>
                </a:spcAft>
                <a:buClr>
                  <a:srgbClr val="000000"/>
                </a:buClr>
                <a:buSzPts val="1200"/>
                <a:buFont typeface="Arial"/>
                <a:buNone/>
              </a:pPr>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553995" y="365123"/>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2"/>
          <a:stretch>
            <a:fillRect/>
          </a:stretch>
        </p:blipFill>
        <p:spPr>
          <a:xfrm>
            <a:off x="7480320" y="365123"/>
            <a:ext cx="4272920" cy="1176687"/>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a:normAutofit/>
          </a:bodyPr>
          <a:lstStyle/>
          <a:p>
            <a:pPr marL="0" indent="0">
              <a:buNone/>
            </a:pPr>
            <a:r>
              <a:rPr lang="en-US" dirty="0" err="1">
                <a:latin typeface="Helvetica Neue" panose="02000503000000020004"/>
              </a:rPr>
              <a:t>Conda</a:t>
            </a:r>
            <a:r>
              <a:rPr lang="en-US" dirty="0">
                <a:latin typeface="Helvetica Neue" panose="02000503000000020004"/>
              </a:rPr>
              <a:t> is a package (software) management system</a:t>
            </a:r>
          </a:p>
          <a:p>
            <a:pPr lvl="1"/>
            <a:r>
              <a:rPr lang="en-US" sz="2800" dirty="0">
                <a:latin typeface="Helvetica Neue" panose="02000503000000020004"/>
              </a:rPr>
              <a:t>Installs, runs, and updates packages </a:t>
            </a:r>
            <a:r>
              <a:rPr lang="en-US" sz="2800" i="1" u="sng" dirty="0">
                <a:latin typeface="Helvetica Neue" panose="02000503000000020004"/>
              </a:rPr>
              <a:t>and their dependencies</a:t>
            </a:r>
          </a:p>
          <a:p>
            <a:pPr lvl="1"/>
            <a:r>
              <a:rPr lang="en-US" sz="2800" dirty="0">
                <a:latin typeface="Helvetica Neue" panose="02000503000000020004"/>
              </a:rPr>
              <a:t>Creates, saves, loads, and switches between virtual environments</a:t>
            </a:r>
          </a:p>
          <a:p>
            <a:pPr lvl="1"/>
            <a:r>
              <a:rPr lang="en-US" sz="2800" dirty="0">
                <a:latin typeface="Helvetica Neue" panose="02000503000000020004"/>
              </a:rPr>
              <a:t>Created for Python programs, but can package and distribute software for any language</a:t>
            </a:r>
          </a:p>
        </p:txBody>
      </p:sp>
      <p:sp>
        <p:nvSpPr>
          <p:cNvPr id="5" name="Slide Number Placeholder 4">
            <a:extLst>
              <a:ext uri="{FF2B5EF4-FFF2-40B4-BE49-F238E27FC236}">
                <a16:creationId xmlns:a16="http://schemas.microsoft.com/office/drawing/2014/main" id="{A7987333-E3ED-B77C-EB39-25FC3914645A}"/>
              </a:ext>
            </a:extLst>
          </p:cNvPr>
          <p:cNvSpPr>
            <a:spLocks noGrp="1"/>
          </p:cNvSpPr>
          <p:nvPr>
            <p:ph type="sldNum" sz="quarter" idx="12"/>
          </p:nvPr>
        </p:nvSpPr>
        <p:spPr/>
        <p:txBody>
          <a:bodyPr/>
          <a:lstStyle/>
          <a:p>
            <a:fld id="{ABDA560F-461C-6043-9BC4-489BA92F7161}" type="slidenum">
              <a:rPr lang="en-US" smtClean="0"/>
              <a:t>10</a:t>
            </a:fld>
            <a:endParaRPr lang="en-US"/>
          </a:p>
        </p:txBody>
      </p:sp>
      <p:sp>
        <p:nvSpPr>
          <p:cNvPr id="4" name="Content Placeholder 2">
            <a:extLst>
              <a:ext uri="{FF2B5EF4-FFF2-40B4-BE49-F238E27FC236}">
                <a16:creationId xmlns:a16="http://schemas.microsoft.com/office/drawing/2014/main" id="{75F83EA6-1707-ADC9-DEE7-E72032C4E1B7}"/>
              </a:ext>
            </a:extLst>
          </p:cNvPr>
          <p:cNvSpPr txBox="1">
            <a:spLocks/>
          </p:cNvSpPr>
          <p:nvPr/>
        </p:nvSpPr>
        <p:spPr>
          <a:xfrm>
            <a:off x="714255" y="4765892"/>
            <a:ext cx="10639545" cy="688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0000"/>
                </a:solidFill>
                <a:latin typeface="Helvetica Neue" panose="02000503000000020004"/>
              </a:rPr>
              <a:t>Note: </a:t>
            </a:r>
            <a:r>
              <a:rPr lang="en-US" dirty="0">
                <a:hlinkClick r:id="rId3"/>
              </a:rPr>
              <a:t>Mamba</a:t>
            </a:r>
            <a:r>
              <a:rPr lang="en-US" dirty="0"/>
              <a:t> </a:t>
            </a:r>
            <a:r>
              <a:rPr lang="en-US" dirty="0">
                <a:solidFill>
                  <a:srgbClr val="FF0000"/>
                </a:solidFill>
              </a:rPr>
              <a:t>is a fast, robust, and more reliable cross-platform package manager that aims to be a drop-in replacement for </a:t>
            </a:r>
            <a:r>
              <a:rPr lang="en-US" i="1" dirty="0">
                <a:solidFill>
                  <a:srgbClr val="FF0000"/>
                </a:solidFill>
              </a:rPr>
              <a:t>Conda</a:t>
            </a:r>
            <a:endParaRPr lang="en-US" dirty="0">
              <a:solidFill>
                <a:srgbClr val="FF0000"/>
              </a:solidFill>
              <a:latin typeface="Helvetica Neue" panose="02000503000000020004"/>
            </a:endParaRPr>
          </a:p>
        </p:txBody>
      </p:sp>
    </p:spTree>
    <p:extLst>
      <p:ext uri="{BB962C8B-B14F-4D97-AF65-F5344CB8AC3E}">
        <p14:creationId xmlns:p14="http://schemas.microsoft.com/office/powerpoint/2010/main" val="243974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D7D5-EF02-0303-6286-18C56424DA0E}"/>
              </a:ext>
            </a:extLst>
          </p:cNvPr>
          <p:cNvSpPr>
            <a:spLocks noGrp="1"/>
          </p:cNvSpPr>
          <p:nvPr>
            <p:ph type="title"/>
          </p:nvPr>
        </p:nvSpPr>
        <p:spPr>
          <a:xfrm>
            <a:off x="585534" y="106021"/>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dirty="0">
              <a:solidFill>
                <a:schemeClr val="bg1"/>
              </a:solidFill>
            </a:endParaRPr>
          </a:p>
        </p:txBody>
      </p:sp>
      <p:sp>
        <p:nvSpPr>
          <p:cNvPr id="3" name="Content Placeholder 2">
            <a:extLst>
              <a:ext uri="{FF2B5EF4-FFF2-40B4-BE49-F238E27FC236}">
                <a16:creationId xmlns:a16="http://schemas.microsoft.com/office/drawing/2014/main" id="{28B85D66-276C-C475-3E49-1472E210E560}"/>
              </a:ext>
            </a:extLst>
          </p:cNvPr>
          <p:cNvSpPr>
            <a:spLocks noGrp="1"/>
          </p:cNvSpPr>
          <p:nvPr>
            <p:ph idx="1"/>
          </p:nvPr>
        </p:nvSpPr>
        <p:spPr>
          <a:xfrm>
            <a:off x="838200" y="1499393"/>
            <a:ext cx="10515600" cy="4351338"/>
          </a:xfrm>
        </p:spPr>
        <p:txBody>
          <a:bodyPr>
            <a:normAutofit/>
          </a:bodyPr>
          <a:lstStyle/>
          <a:p>
            <a:pPr marL="0" indent="0">
              <a:buNone/>
            </a:pPr>
            <a:r>
              <a:rPr lang="en-US" dirty="0">
                <a:latin typeface="Helvetica Neue" panose="02000503000000020004"/>
              </a:rPr>
              <a:t>For our system, there exists a .</a:t>
            </a:r>
            <a:r>
              <a:rPr lang="en-US" dirty="0" err="1">
                <a:latin typeface="Helvetica Neue" panose="02000503000000020004"/>
              </a:rPr>
              <a:t>condarc</a:t>
            </a:r>
            <a:r>
              <a:rPr lang="en-US" dirty="0">
                <a:latin typeface="Helvetica Neue" panose="02000503000000020004"/>
              </a:rPr>
              <a:t> file in your home directory </a:t>
            </a:r>
          </a:p>
          <a:p>
            <a:pPr lvl="1"/>
            <a:r>
              <a:rPr lang="en-US" dirty="0">
                <a:latin typeface="Helvetica Neue" panose="02000503000000020004"/>
              </a:rPr>
              <a:t>Prevents package installs from going to your home directory</a:t>
            </a:r>
          </a:p>
        </p:txBody>
      </p:sp>
      <p:sp>
        <p:nvSpPr>
          <p:cNvPr id="7" name="Slide Number Placeholder 6">
            <a:extLst>
              <a:ext uri="{FF2B5EF4-FFF2-40B4-BE49-F238E27FC236}">
                <a16:creationId xmlns:a16="http://schemas.microsoft.com/office/drawing/2014/main" id="{CCA7D22D-4E98-A241-FBA3-1E494CE38D54}"/>
              </a:ext>
            </a:extLst>
          </p:cNvPr>
          <p:cNvSpPr>
            <a:spLocks noGrp="1"/>
          </p:cNvSpPr>
          <p:nvPr>
            <p:ph type="sldNum" sz="quarter" idx="12"/>
          </p:nvPr>
        </p:nvSpPr>
        <p:spPr/>
        <p:txBody>
          <a:bodyPr/>
          <a:lstStyle/>
          <a:p>
            <a:fld id="{ABDA560F-461C-6043-9BC4-489BA92F7161}" type="slidenum">
              <a:rPr lang="en-US" smtClean="0"/>
              <a:t>11</a:t>
            </a:fld>
            <a:endParaRPr lang="en-US"/>
          </a:p>
        </p:txBody>
      </p:sp>
      <p:pic>
        <p:nvPicPr>
          <p:cNvPr id="6" name="Picture 5" descr="Conda package/environment manager logo">
            <a:extLst>
              <a:ext uri="{FF2B5EF4-FFF2-40B4-BE49-F238E27FC236}">
                <a16:creationId xmlns:a16="http://schemas.microsoft.com/office/drawing/2014/main" id="{1E5FDD2A-086E-D8A2-825D-4A829D9E0BA7}"/>
              </a:ext>
            </a:extLst>
          </p:cNvPr>
          <p:cNvPicPr>
            <a:picLocks noChangeAspect="1"/>
          </p:cNvPicPr>
          <p:nvPr/>
        </p:nvPicPr>
        <p:blipFill>
          <a:blip r:embed="rId3"/>
          <a:stretch>
            <a:fillRect/>
          </a:stretch>
        </p:blipFill>
        <p:spPr>
          <a:xfrm>
            <a:off x="7649453" y="167131"/>
            <a:ext cx="4272920" cy="1176687"/>
          </a:xfrm>
          <a:prstGeom prst="rect">
            <a:avLst/>
          </a:prstGeom>
        </p:spPr>
      </p:pic>
      <p:grpSp>
        <p:nvGrpSpPr>
          <p:cNvPr id="10" name="Group 9">
            <a:extLst>
              <a:ext uri="{FF2B5EF4-FFF2-40B4-BE49-F238E27FC236}">
                <a16:creationId xmlns:a16="http://schemas.microsoft.com/office/drawing/2014/main" id="{7074B5D0-DFDA-B170-6C7A-7F1F812990D7}"/>
              </a:ext>
            </a:extLst>
          </p:cNvPr>
          <p:cNvGrpSpPr/>
          <p:nvPr/>
        </p:nvGrpSpPr>
        <p:grpSpPr>
          <a:xfrm>
            <a:off x="648457" y="2689337"/>
            <a:ext cx="10895086" cy="3511438"/>
            <a:chOff x="648457" y="2689337"/>
            <a:chExt cx="10895086" cy="3511438"/>
          </a:xfrm>
        </p:grpSpPr>
        <p:sp>
          <p:nvSpPr>
            <p:cNvPr id="8" name="Rectangle 7">
              <a:extLst>
                <a:ext uri="{FF2B5EF4-FFF2-40B4-BE49-F238E27FC236}">
                  <a16:creationId xmlns:a16="http://schemas.microsoft.com/office/drawing/2014/main" id="{1D3D3C8C-3FCA-8DE2-6B3F-B90DD8C25744}"/>
                </a:ext>
              </a:extLst>
            </p:cNvPr>
            <p:cNvSpPr/>
            <p:nvPr/>
          </p:nvSpPr>
          <p:spPr>
            <a:xfrm>
              <a:off x="648457" y="3003606"/>
              <a:ext cx="10895086" cy="3197169"/>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272C427A-C1C2-F30B-65A1-1693FDEC60EA}"/>
                </a:ext>
              </a:extLst>
            </p:cNvPr>
            <p:cNvSpPr txBox="1">
              <a:spLocks/>
            </p:cNvSpPr>
            <p:nvPr/>
          </p:nvSpPr>
          <p:spPr>
            <a:xfrm>
              <a:off x="838200" y="2689337"/>
              <a:ext cx="10515600" cy="3425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entury Gothic" panose="020B0502020202020204" pitchFamily="34" charset="0"/>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cd ~</a:t>
              </a:r>
            </a:p>
            <a:p>
              <a:pPr marL="0" indent="0">
                <a:buNone/>
              </a:pPr>
              <a:r>
                <a:rPr lang="en-US" sz="2400" b="1" dirty="0">
                  <a:latin typeface="Courier New" panose="02070309020205020404" pitchFamily="49" charset="0"/>
                  <a:cs typeface="Courier New" panose="02070309020205020404" pitchFamily="49" charset="0"/>
                </a:rPr>
                <a:t>$ cat .</a:t>
              </a:r>
              <a:r>
                <a:rPr lang="en-US" sz="2400" b="1" dirty="0" err="1">
                  <a:latin typeface="Courier New" panose="02070309020205020404" pitchFamily="49" charset="0"/>
                  <a:cs typeface="Courier New" panose="02070309020205020404" pitchFamily="49" charset="0"/>
                </a:rPr>
                <a:t>condarc</a:t>
              </a:r>
              <a:endParaRPr lang="en-US" sz="2400" b="1" dirty="0">
                <a:latin typeface="Courier New" panose="02070309020205020404" pitchFamily="49" charset="0"/>
                <a:cs typeface="Courier New" panose="02070309020205020404" pitchFamily="49" charset="0"/>
              </a:endParaRPr>
            </a:p>
            <a:p>
              <a:pPr marL="0" indent="0">
                <a:buNone/>
              </a:pPr>
              <a:r>
                <a:rPr lang="en-US" sz="2400" dirty="0" err="1">
                  <a:latin typeface="Monaco" pitchFamily="2" charset="77"/>
                </a:rPr>
                <a:t>pkgs_dirs</a:t>
              </a:r>
              <a:r>
                <a:rPr lang="en-US" sz="2400" dirty="0">
                  <a:latin typeface="Monaco" pitchFamily="2" charset="77"/>
                </a:rPr>
                <a:t>:</a:t>
              </a:r>
            </a:p>
            <a:p>
              <a:pPr marL="0" indent="0">
                <a:buNone/>
              </a:pPr>
              <a:r>
                <a:rPr lang="en-US" sz="2400" dirty="0">
                  <a:latin typeface="Monaco" pitchFamily="2" charset="77"/>
                </a:rPr>
                <a:t>  - /projects/$USER/.</a:t>
              </a:r>
              <a:r>
                <a:rPr lang="en-US" sz="2400" dirty="0" err="1">
                  <a:latin typeface="Monaco" pitchFamily="2" charset="77"/>
                </a:rPr>
                <a:t>conda_pkgs</a:t>
              </a:r>
              <a:endParaRPr lang="en-US" sz="2400" dirty="0">
                <a:latin typeface="Monaco" pitchFamily="2" charset="77"/>
              </a:endParaRPr>
            </a:p>
            <a:p>
              <a:pPr marL="0" indent="0">
                <a:buNone/>
              </a:pPr>
              <a:r>
                <a:rPr lang="en-US" sz="2400" dirty="0" err="1">
                  <a:latin typeface="Monaco" pitchFamily="2" charset="77"/>
                </a:rPr>
                <a:t>envs_dirs</a:t>
              </a:r>
              <a:r>
                <a:rPr lang="en-US" sz="2400" dirty="0">
                  <a:latin typeface="Monaco" pitchFamily="2" charset="77"/>
                </a:rPr>
                <a:t>:</a:t>
              </a:r>
            </a:p>
            <a:p>
              <a:pPr marL="0" indent="0">
                <a:buNone/>
              </a:pPr>
              <a:r>
                <a:rPr lang="en-US" sz="2400" dirty="0">
                  <a:latin typeface="Monaco" pitchFamily="2" charset="77"/>
                </a:rPr>
                <a:t>  - /projects/$USER/software/anaconda/</a:t>
              </a:r>
              <a:r>
                <a:rPr lang="en-US" sz="2400" dirty="0" err="1">
                  <a:latin typeface="Monaco" pitchFamily="2" charset="77"/>
                </a:rPr>
                <a:t>envs</a:t>
              </a:r>
              <a:endParaRPr lang="en-US" sz="2400" dirty="0">
                <a:latin typeface="Monaco" pitchFamily="2" charset="77"/>
              </a:endParaRPr>
            </a:p>
            <a:p>
              <a:pPr marL="0" indent="0">
                <a:buNone/>
              </a:pPr>
              <a:endParaRPr lang="en-US" sz="2400" dirty="0">
                <a:latin typeface="Monaco" pitchFamily="2" charset="77"/>
              </a:endParaRPr>
            </a:p>
          </p:txBody>
        </p:sp>
      </p:grpSp>
    </p:spTree>
    <p:extLst>
      <p:ext uri="{BB962C8B-B14F-4D97-AF65-F5344CB8AC3E}">
        <p14:creationId xmlns:p14="http://schemas.microsoft.com/office/powerpoint/2010/main" val="354146605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645690" y="365125"/>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3"/>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729912" y="1825625"/>
            <a:ext cx="10515600" cy="1325563"/>
          </a:xfrm>
        </p:spPr>
        <p:txBody>
          <a:bodyPr>
            <a:normAutofit/>
          </a:bodyPr>
          <a:lstStyle/>
          <a:p>
            <a:pPr marL="0" indent="0">
              <a:buNone/>
            </a:pPr>
            <a:r>
              <a:rPr lang="en-US" dirty="0">
                <a:latin typeface="Helvetica Neue" panose="02000503000000020004"/>
              </a:rPr>
              <a:t>Environments are created and programs are installed in a few simple steps</a:t>
            </a:r>
          </a:p>
          <a:p>
            <a:pPr marL="0" indent="0">
              <a:buNone/>
            </a:pPr>
            <a:endParaRPr lang="en-US" dirty="0">
              <a:latin typeface="Helvetica Neue" panose="02000503000000020004"/>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648457" y="2785186"/>
            <a:ext cx="10895086" cy="2266101"/>
            <a:chOff x="648457" y="2905506"/>
            <a:chExt cx="10895086" cy="2266101"/>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914354"/>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38200" y="2905506"/>
              <a:ext cx="10515600" cy="21800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entury Gothic" panose="020B0502020202020204" pitchFamily="34" charset="0"/>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module load anaconda</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create -n </a:t>
              </a:r>
              <a:r>
                <a:rPr lang="en-US" sz="2400" b="1" dirty="0" err="1">
                  <a:latin typeface="Courier New" panose="02070309020205020404" pitchFamily="49" charset="0"/>
                  <a:cs typeface="Courier New" panose="02070309020205020404" pitchFamily="49" charset="0"/>
                </a:rPr>
                <a:t>my_first_env</a:t>
              </a:r>
              <a:r>
                <a:rPr lang="en-US" sz="2400" b="1" dirty="0">
                  <a:latin typeface="Courier New" panose="02070309020205020404" pitchFamily="49" charset="0"/>
                  <a:cs typeface="Courier New" panose="02070309020205020404" pitchFamily="49" charset="0"/>
                </a:rPr>
                <a:t> python==3.10</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activate </a:t>
              </a:r>
              <a:r>
                <a:rPr lang="en-US" sz="2400" b="1" dirty="0" err="1">
                  <a:latin typeface="Courier New" panose="02070309020205020404" pitchFamily="49" charset="0"/>
                  <a:cs typeface="Courier New" panose="02070309020205020404" pitchFamily="49" charset="0"/>
                </a:rPr>
                <a:t>my_first_env</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python</a:t>
              </a:r>
            </a:p>
            <a:p>
              <a:pPr marL="457200" indent="-457200">
                <a:buFont typeface="Arial" panose="020B0604020202020204" pitchFamily="34" charset="0"/>
                <a:buAutoNum type="arabicPlain" startAt="3"/>
              </a:pPr>
              <a:endParaRPr lang="en-US" sz="2400" dirty="0">
                <a:latin typeface="Monaco" pitchFamily="2" charset="77"/>
              </a:endParaRPr>
            </a:p>
          </p:txBody>
        </p:sp>
      </p:grpSp>
      <p:sp>
        <p:nvSpPr>
          <p:cNvPr id="9" name="Content Placeholder 2">
            <a:extLst>
              <a:ext uri="{FF2B5EF4-FFF2-40B4-BE49-F238E27FC236}">
                <a16:creationId xmlns:a16="http://schemas.microsoft.com/office/drawing/2014/main" id="{935AAD4B-47C7-6360-8BAF-747D2D3FF4DB}"/>
              </a:ext>
            </a:extLst>
          </p:cNvPr>
          <p:cNvSpPr txBox="1">
            <a:spLocks/>
          </p:cNvSpPr>
          <p:nvPr/>
        </p:nvSpPr>
        <p:spPr>
          <a:xfrm>
            <a:off x="569877" y="5223092"/>
            <a:ext cx="11052246" cy="688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0000"/>
                </a:solidFill>
                <a:latin typeface="Helvetica Neue" panose="02000503000000020004"/>
              </a:rPr>
              <a:t>Warning: Don’t install packages in your base environment!</a:t>
            </a:r>
          </a:p>
        </p:txBody>
      </p:sp>
      <p:sp>
        <p:nvSpPr>
          <p:cNvPr id="5" name="Slide Number Placeholder 4">
            <a:extLst>
              <a:ext uri="{FF2B5EF4-FFF2-40B4-BE49-F238E27FC236}">
                <a16:creationId xmlns:a16="http://schemas.microsoft.com/office/drawing/2014/main" id="{ED3B6AF8-5FAE-B273-7708-996A2D3AB3DF}"/>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10510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681794" y="365125"/>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2"/>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Packages are installed within </a:t>
            </a:r>
            <a:r>
              <a:rPr lang="en-US" b="1" dirty="0">
                <a:latin typeface="Helvetica Neue" panose="02000503000000020004"/>
              </a:rPr>
              <a:t>activated</a:t>
            </a:r>
            <a:r>
              <a:rPr lang="en-US" dirty="0">
                <a:latin typeface="Helvetica Neue" panose="02000503000000020004"/>
              </a:rPr>
              <a:t> environments </a:t>
            </a:r>
          </a:p>
          <a:p>
            <a:pPr lvl="1"/>
            <a:r>
              <a:rPr lang="en-US" dirty="0">
                <a:latin typeface="Helvetica Neue" panose="02000503000000020004"/>
              </a:rPr>
              <a:t>using </a:t>
            </a:r>
            <a:r>
              <a:rPr lang="en-US" dirty="0" err="1">
                <a:latin typeface="Helvetica Neue" panose="02000503000000020004"/>
              </a:rPr>
              <a:t>conda</a:t>
            </a:r>
            <a:r>
              <a:rPr lang="en-US" dirty="0">
                <a:latin typeface="Helvetica Neue" panose="02000503000000020004"/>
              </a:rPr>
              <a:t> install (preferred method, when available)</a:t>
            </a:r>
          </a:p>
          <a:p>
            <a:pPr lvl="1"/>
            <a:r>
              <a:rPr lang="en-US" dirty="0">
                <a:latin typeface="Helvetica Neue" panose="02000503000000020004"/>
              </a:rPr>
              <a:t>using pip install (if you must)</a:t>
            </a:r>
          </a:p>
          <a:p>
            <a:pPr lvl="1"/>
            <a:endParaRPr lang="en-US" dirty="0">
              <a:latin typeface="Helvetica Neue" panose="02000503000000020004"/>
            </a:endParaRPr>
          </a:p>
          <a:p>
            <a:pPr lvl="1"/>
            <a:endParaRPr lang="en-US" dirty="0">
              <a:latin typeface="Helvetica Neue" panose="02000503000000020004"/>
            </a:endParaRPr>
          </a:p>
          <a:p>
            <a:pPr marL="0" indent="0">
              <a:buNone/>
            </a:pPr>
            <a:endParaRPr lang="en-US" dirty="0">
              <a:latin typeface="Helvetica Neue" panose="02000503000000020004"/>
            </a:endParaRPr>
          </a:p>
          <a:p>
            <a:endParaRPr lang="en-US" dirty="0">
              <a:latin typeface="Helvetica Neue" panose="02000503000000020004"/>
            </a:endParaRPr>
          </a:p>
          <a:p>
            <a:pPr marL="0" indent="0">
              <a:buNone/>
            </a:pPr>
            <a:endParaRPr lang="en-US" dirty="0">
              <a:latin typeface="Helvetica Neue" panose="02000503000000020004"/>
            </a:endParaRPr>
          </a:p>
        </p:txBody>
      </p:sp>
      <p:sp>
        <p:nvSpPr>
          <p:cNvPr id="11" name="Content Placeholder 2">
            <a:extLst>
              <a:ext uri="{FF2B5EF4-FFF2-40B4-BE49-F238E27FC236}">
                <a16:creationId xmlns:a16="http://schemas.microsoft.com/office/drawing/2014/main" id="{1F2EDDDF-27D3-CF3F-CAA5-ACA9EC2DC605}"/>
              </a:ext>
            </a:extLst>
          </p:cNvPr>
          <p:cNvSpPr txBox="1">
            <a:spLocks/>
          </p:cNvSpPr>
          <p:nvPr/>
        </p:nvSpPr>
        <p:spPr>
          <a:xfrm>
            <a:off x="904407" y="3399002"/>
            <a:ext cx="10800846" cy="5800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latin typeface="Century Gothic" panose="020B0502020202020204" pitchFamily="34" charset="0"/>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838200" y="3130997"/>
            <a:ext cx="10515600" cy="1796363"/>
            <a:chOff x="648457" y="3124385"/>
            <a:chExt cx="10895086" cy="2180089"/>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654291"/>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38200" y="3124385"/>
              <a:ext cx="10515600" cy="218008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install pandas		#install latest pandas</a:t>
              </a:r>
            </a:p>
            <a:p>
              <a:pPr marL="0" indent="0">
                <a:lnSpc>
                  <a:spcPct val="120000"/>
                </a:lnSpc>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install pandas==0.20.3	#install specific version of pandas</a:t>
              </a:r>
              <a:r>
                <a:rPr lang="en-US" sz="2400" dirty="0">
                  <a:latin typeface="Monaco" pitchFamily="2" charset="77"/>
                </a:rPr>
                <a:t>	</a:t>
              </a:r>
            </a:p>
            <a:p>
              <a:pPr marL="0" indent="0">
                <a:buNone/>
              </a:pPr>
              <a:r>
                <a:rPr lang="en-US" sz="2400" dirty="0">
                  <a:latin typeface="Monaco" pitchFamily="2" charset="77"/>
                </a:rPr>
                <a:t>	</a:t>
              </a:r>
            </a:p>
          </p:txBody>
        </p:sp>
      </p:grpSp>
      <p:sp>
        <p:nvSpPr>
          <p:cNvPr id="5" name="Slide Number Placeholder 4">
            <a:extLst>
              <a:ext uri="{FF2B5EF4-FFF2-40B4-BE49-F238E27FC236}">
                <a16:creationId xmlns:a16="http://schemas.microsoft.com/office/drawing/2014/main" id="{159FC89E-1AE3-7C43-9297-77F5A9857A5D}"/>
              </a:ext>
            </a:extLst>
          </p:cNvPr>
          <p:cNvSpPr>
            <a:spLocks noGrp="1"/>
          </p:cNvSpPr>
          <p:nvPr>
            <p:ph type="sldNum" sz="quarter" idx="12"/>
          </p:nvPr>
        </p:nvSpPr>
        <p:spPr/>
        <p:txBody>
          <a:bodyPr/>
          <a:lstStyle/>
          <a:p>
            <a:fld id="{ABDA560F-461C-6043-9BC4-489BA92F7161}" type="slidenum">
              <a:rPr lang="en-US" smtClean="0"/>
              <a:t>13</a:t>
            </a:fld>
            <a:endParaRPr lang="en-US"/>
          </a:p>
        </p:txBody>
      </p:sp>
      <p:grpSp>
        <p:nvGrpSpPr>
          <p:cNvPr id="9" name="Group 8">
            <a:extLst>
              <a:ext uri="{FF2B5EF4-FFF2-40B4-BE49-F238E27FC236}">
                <a16:creationId xmlns:a16="http://schemas.microsoft.com/office/drawing/2014/main" id="{135E1F56-FFCD-E6DF-3643-74051A07CC50}"/>
              </a:ext>
            </a:extLst>
          </p:cNvPr>
          <p:cNvGrpSpPr/>
          <p:nvPr/>
        </p:nvGrpSpPr>
        <p:grpSpPr>
          <a:xfrm>
            <a:off x="846609" y="4296165"/>
            <a:ext cx="10515600" cy="1289729"/>
            <a:chOff x="569877" y="3670519"/>
            <a:chExt cx="11135376" cy="1426111"/>
          </a:xfrm>
        </p:grpSpPr>
        <p:sp>
          <p:nvSpPr>
            <p:cNvPr id="4" name="Rectangle 3">
              <a:extLst>
                <a:ext uri="{FF2B5EF4-FFF2-40B4-BE49-F238E27FC236}">
                  <a16:creationId xmlns:a16="http://schemas.microsoft.com/office/drawing/2014/main" id="{A80729F3-D412-FC2D-BD21-74C655745520}"/>
                </a:ext>
              </a:extLst>
            </p:cNvPr>
            <p:cNvSpPr/>
            <p:nvPr/>
          </p:nvSpPr>
          <p:spPr>
            <a:xfrm>
              <a:off x="569877" y="4014471"/>
              <a:ext cx="11135376" cy="1082159"/>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786152A-417D-EBD2-9DDF-DF72C2917EDF}"/>
                </a:ext>
              </a:extLst>
            </p:cNvPr>
            <p:cNvSpPr txBox="1">
              <a:spLocks/>
            </p:cNvSpPr>
            <p:nvPr/>
          </p:nvSpPr>
          <p:spPr>
            <a:xfrm>
              <a:off x="796660" y="3670519"/>
              <a:ext cx="10764939" cy="1190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latin typeface="Century Gothic" panose="020B0502020202020204" pitchFamily="34" charset="0"/>
              </a:endParaRPr>
            </a:p>
            <a:p>
              <a:pPr marL="0" indent="0">
                <a:lnSpc>
                  <a:spcPct val="17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 pip install --no-cache-</a:t>
              </a:r>
              <a:r>
                <a:rPr lang="en-US" sz="2000" b="1" dirty="0" err="1">
                  <a:latin typeface="Courier New" panose="02070309020205020404" pitchFamily="49" charset="0"/>
                  <a:cs typeface="Courier New" panose="02070309020205020404" pitchFamily="49" charset="0"/>
                </a:rPr>
                <a:t>dir</a:t>
              </a:r>
              <a:r>
                <a:rPr lang="en-US" sz="2000" b="1" dirty="0">
                  <a:latin typeface="Courier New" panose="02070309020205020404" pitchFamily="49" charset="0"/>
                  <a:cs typeface="Courier New" panose="02070309020205020404" pitchFamily="49" charset="0"/>
                </a:rPr>
                <a:t> pandas		#install latest pandas</a:t>
              </a:r>
              <a:endParaRPr lang="en-US" sz="2400" dirty="0">
                <a:latin typeface="Monaco" pitchFamily="2" charset="77"/>
              </a:endParaRPr>
            </a:p>
            <a:p>
              <a:pPr marL="0" indent="0">
                <a:buNone/>
              </a:pPr>
              <a:r>
                <a:rPr lang="en-US" sz="2400" dirty="0">
                  <a:latin typeface="Monaco" pitchFamily="2" charset="77"/>
                </a:rPr>
                <a:t>	</a:t>
              </a:r>
            </a:p>
          </p:txBody>
        </p:sp>
      </p:grpSp>
      <p:sp>
        <p:nvSpPr>
          <p:cNvPr id="14" name="TextBox 13">
            <a:extLst>
              <a:ext uri="{FF2B5EF4-FFF2-40B4-BE49-F238E27FC236}">
                <a16:creationId xmlns:a16="http://schemas.microsoft.com/office/drawing/2014/main" id="{CD955B9B-6CC5-F314-CD1E-DCBE4964AC98}"/>
              </a:ext>
            </a:extLst>
          </p:cNvPr>
          <p:cNvSpPr txBox="1"/>
          <p:nvPr/>
        </p:nvSpPr>
        <p:spPr>
          <a:xfrm>
            <a:off x="2000879" y="5619811"/>
            <a:ext cx="10800846" cy="523220"/>
          </a:xfrm>
          <a:prstGeom prst="rect">
            <a:avLst/>
          </a:prstGeom>
          <a:noFill/>
        </p:spPr>
        <p:txBody>
          <a:bodyPr wrap="square">
            <a:spAutoFit/>
          </a:bodyPr>
          <a:lstStyle/>
          <a:p>
            <a:pPr marL="0" indent="0">
              <a:buFont typeface="Arial" panose="020B0604020202020204" pitchFamily="34" charset="0"/>
              <a:buNone/>
            </a:pPr>
            <a:r>
              <a:rPr lang="en-US" sz="2800" dirty="0">
                <a:solidFill>
                  <a:srgbClr val="FF0000"/>
                </a:solidFill>
                <a:latin typeface="Helvetica Neue" panose="02000503000000020004"/>
              </a:rPr>
              <a:t>Warning: --no-cache-</a:t>
            </a:r>
            <a:r>
              <a:rPr lang="en-US" sz="2800" dirty="0" err="1">
                <a:solidFill>
                  <a:srgbClr val="FF0000"/>
                </a:solidFill>
                <a:latin typeface="Helvetica Neue" panose="02000503000000020004"/>
              </a:rPr>
              <a:t>dir</a:t>
            </a:r>
            <a:r>
              <a:rPr lang="en-US" sz="2800" dirty="0">
                <a:solidFill>
                  <a:srgbClr val="FF0000"/>
                </a:solidFill>
                <a:latin typeface="Helvetica Neue" panose="02000503000000020004"/>
              </a:rPr>
              <a:t> is crucial on CURC systems!</a:t>
            </a:r>
          </a:p>
        </p:txBody>
      </p:sp>
    </p:spTree>
    <p:extLst>
      <p:ext uri="{BB962C8B-B14F-4D97-AF65-F5344CB8AC3E}">
        <p14:creationId xmlns:p14="http://schemas.microsoft.com/office/powerpoint/2010/main" val="109960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717880" y="365125"/>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3"/>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717880" y="1829208"/>
            <a:ext cx="10515600" cy="1325563"/>
          </a:xfrm>
        </p:spPr>
        <p:txBody>
          <a:bodyPr>
            <a:normAutofit/>
          </a:bodyPr>
          <a:lstStyle/>
          <a:p>
            <a:pPr marL="0" indent="0">
              <a:buNone/>
            </a:pPr>
            <a:r>
              <a:rPr lang="en-US" dirty="0">
                <a:latin typeface="Helvetica Neue" panose="02000503000000020004"/>
              </a:rPr>
              <a:t>Some useful </a:t>
            </a:r>
            <a:r>
              <a:rPr lang="en-US" dirty="0" err="1">
                <a:latin typeface="Helvetica Neue" panose="02000503000000020004"/>
              </a:rPr>
              <a:t>conda</a:t>
            </a:r>
            <a:r>
              <a:rPr lang="en-US" dirty="0">
                <a:latin typeface="Helvetica Neue" panose="02000503000000020004"/>
              </a:rPr>
              <a:t> commands</a:t>
            </a:r>
          </a:p>
        </p:txBody>
      </p:sp>
      <p:grpSp>
        <p:nvGrpSpPr>
          <p:cNvPr id="9" name="Group 8">
            <a:extLst>
              <a:ext uri="{FF2B5EF4-FFF2-40B4-BE49-F238E27FC236}">
                <a16:creationId xmlns:a16="http://schemas.microsoft.com/office/drawing/2014/main" id="{135E1F56-FFCD-E6DF-3643-74051A07CC50}"/>
              </a:ext>
            </a:extLst>
          </p:cNvPr>
          <p:cNvGrpSpPr/>
          <p:nvPr/>
        </p:nvGrpSpPr>
        <p:grpSpPr>
          <a:xfrm>
            <a:off x="714258" y="2259804"/>
            <a:ext cx="11052246" cy="3523202"/>
            <a:chOff x="569877" y="3824816"/>
            <a:chExt cx="11052246" cy="1313995"/>
          </a:xfrm>
        </p:grpSpPr>
        <p:sp>
          <p:nvSpPr>
            <p:cNvPr id="6" name="Rectangle 5">
              <a:extLst>
                <a:ext uri="{FF2B5EF4-FFF2-40B4-BE49-F238E27FC236}">
                  <a16:creationId xmlns:a16="http://schemas.microsoft.com/office/drawing/2014/main" id="{A80729F3-D412-FC2D-BD21-74C655745520}"/>
                </a:ext>
              </a:extLst>
            </p:cNvPr>
            <p:cNvSpPr/>
            <p:nvPr/>
          </p:nvSpPr>
          <p:spPr>
            <a:xfrm>
              <a:off x="569877" y="3911411"/>
              <a:ext cx="11052246" cy="1227400"/>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719528" y="3824816"/>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env list				# list all environments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list					# list packages in active env</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env remove -n &lt;</a:t>
              </a:r>
              <a:r>
                <a:rPr lang="en-US" sz="2000" b="1" dirty="0" err="1">
                  <a:latin typeface="Courier New" panose="02070309020205020404" pitchFamily="49" charset="0"/>
                  <a:cs typeface="Courier New" panose="02070309020205020404" pitchFamily="49" charset="0"/>
                </a:rPr>
                <a:t>envname</a:t>
              </a:r>
              <a:r>
                <a:rPr lang="en-US" sz="2000" b="1" dirty="0">
                  <a:latin typeface="Courier New" panose="02070309020205020404" pitchFamily="49" charset="0"/>
                  <a:cs typeface="Courier New" panose="02070309020205020404" pitchFamily="49" charset="0"/>
                </a:rPr>
                <a:t>&gt;		# remove an environment</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config --show channels		# view configured channels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deactivate 				# deactivate environment</a:t>
              </a:r>
            </a:p>
            <a:p>
              <a:pPr marL="0" indent="0">
                <a:lnSpc>
                  <a:spcPct val="100000"/>
                </a:lnSpc>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create --name &lt;</a:t>
              </a:r>
              <a:r>
                <a:rPr lang="en-US" sz="2000" b="1" dirty="0" err="1">
                  <a:latin typeface="Courier New" panose="02070309020205020404" pitchFamily="49" charset="0"/>
                  <a:cs typeface="Courier New" panose="02070309020205020404" pitchFamily="49" charset="0"/>
                </a:rPr>
                <a:t>clonedenv</a:t>
              </a:r>
              <a:r>
                <a:rPr lang="en-US" sz="2000" b="1" dirty="0">
                  <a:latin typeface="Courier New" panose="02070309020205020404" pitchFamily="49" charset="0"/>
                  <a:cs typeface="Courier New" panose="02070309020205020404" pitchFamily="49" charset="0"/>
                </a:rPr>
                <a:t>&gt; /	# clone an environment</a:t>
              </a:r>
            </a:p>
            <a:p>
              <a:pPr marL="0" indent="0">
                <a:lnSpc>
                  <a:spcPct val="100000"/>
                </a:lnSpc>
                <a:buNone/>
              </a:pPr>
              <a:r>
                <a:rPr lang="en-US" sz="2000" b="1" dirty="0">
                  <a:latin typeface="Courier New" panose="02070309020205020404" pitchFamily="49" charset="0"/>
                  <a:cs typeface="Courier New" panose="02070309020205020404" pitchFamily="49" charset="0"/>
                </a:rPr>
                <a:t>	--clone &lt;</a:t>
              </a:r>
              <a:r>
                <a:rPr lang="en-US" sz="2000" b="1" dirty="0" err="1">
                  <a:latin typeface="Courier New" panose="02070309020205020404" pitchFamily="49" charset="0"/>
                  <a:cs typeface="Courier New" panose="02070309020205020404" pitchFamily="49" charset="0"/>
                </a:rPr>
                <a:t>envtoclone</a:t>
              </a:r>
              <a:r>
                <a:rPr lang="en-US" sz="2000" b="1" dirty="0">
                  <a:latin typeface="Courier New" panose="02070309020205020404" pitchFamily="49" charset="0"/>
                  <a:cs typeface="Courier New" panose="02070309020205020404" pitchFamily="49" charset="0"/>
                </a:rPr>
                <a:t>&gt;  </a:t>
              </a:r>
              <a:r>
                <a:rPr lang="en-US" sz="2000" dirty="0">
                  <a:latin typeface="Courier New" panose="02070309020205020404" pitchFamily="49" charset="0"/>
                  <a:cs typeface="Courier New" panose="02070309020205020404" pitchFamily="49" charset="0"/>
                </a:rPr>
                <a:t>	</a:t>
              </a:r>
            </a:p>
          </p:txBody>
        </p:sp>
      </p:grpSp>
      <p:sp>
        <p:nvSpPr>
          <p:cNvPr id="5" name="Slide Number Placeholder 4">
            <a:extLst>
              <a:ext uri="{FF2B5EF4-FFF2-40B4-BE49-F238E27FC236}">
                <a16:creationId xmlns:a16="http://schemas.microsoft.com/office/drawing/2014/main" id="{FA59FF00-50B4-54BD-8A8E-86EC9CF94C09}"/>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1352926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645690" y="365125"/>
            <a:ext cx="10515600" cy="1325563"/>
          </a:xfrm>
        </p:spPr>
        <p:txBody>
          <a:bodyPr/>
          <a:lstStyle/>
          <a:p>
            <a:r>
              <a:rPr lang="en-US" b="1" dirty="0"/>
              <a:t>Virtual Environments with </a:t>
            </a:r>
            <a:r>
              <a:rPr lang="en-US" b="1" dirty="0" err="1">
                <a:latin typeface="Century Gothic" panose="020B0502020202020204" pitchFamily="34" charset="0"/>
              </a:rPr>
              <a:t>Conda</a:t>
            </a:r>
            <a:endParaRPr lang="en-US" b="1" dirty="0">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3"/>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Useful </a:t>
            </a:r>
            <a:r>
              <a:rPr lang="en-US" dirty="0" err="1">
                <a:latin typeface="Helvetica Neue" panose="02000503000000020004"/>
              </a:rPr>
              <a:t>conda</a:t>
            </a:r>
            <a:r>
              <a:rPr lang="en-US" dirty="0">
                <a:latin typeface="Helvetica Neue" panose="02000503000000020004"/>
              </a:rPr>
              <a:t> file paths</a:t>
            </a:r>
          </a:p>
        </p:txBody>
      </p:sp>
      <p:grpSp>
        <p:nvGrpSpPr>
          <p:cNvPr id="9" name="Group 8">
            <a:extLst>
              <a:ext uri="{FF2B5EF4-FFF2-40B4-BE49-F238E27FC236}">
                <a16:creationId xmlns:a16="http://schemas.microsoft.com/office/drawing/2014/main" id="{135E1F56-FFCD-E6DF-3643-74051A07CC50}"/>
              </a:ext>
            </a:extLst>
          </p:cNvPr>
          <p:cNvGrpSpPr/>
          <p:nvPr/>
        </p:nvGrpSpPr>
        <p:grpSpPr>
          <a:xfrm>
            <a:off x="569877" y="2251125"/>
            <a:ext cx="11052246" cy="3755388"/>
            <a:chOff x="569877" y="3824816"/>
            <a:chExt cx="11052246" cy="1400590"/>
          </a:xfrm>
        </p:grpSpPr>
        <p:sp>
          <p:nvSpPr>
            <p:cNvPr id="6" name="Rectangle 5">
              <a:extLst>
                <a:ext uri="{FF2B5EF4-FFF2-40B4-BE49-F238E27FC236}">
                  <a16:creationId xmlns:a16="http://schemas.microsoft.com/office/drawing/2014/main" id="{A80729F3-D412-FC2D-BD21-74C655745520}"/>
                </a:ext>
              </a:extLst>
            </p:cNvPr>
            <p:cNvSpPr/>
            <p:nvPr/>
          </p:nvSpPr>
          <p:spPr>
            <a:xfrm>
              <a:off x="569877" y="3911411"/>
              <a:ext cx="11052246" cy="1313995"/>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719528" y="3824816"/>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python libraries</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/projects/$USER/software/&lt;env&gt;/lib/python3.10/site-packages </a:t>
              </a:r>
              <a:r>
                <a:rPr lang="en-US" sz="2000" b="1" dirty="0">
                  <a:latin typeface="Courier New" panose="02070309020205020404" pitchFamily="49" charset="0"/>
                  <a:ea typeface="Helvetica Neue" panose="02000503000000020004" pitchFamily="2" charset="0"/>
                  <a:cs typeface="Courier New" panose="02070309020205020404" pitchFamily="49" charset="0"/>
                </a:rPr>
                <a:t>	</a:t>
              </a: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package executables 	</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/projects/$USER/software/&lt;env&gt;/bin</a:t>
              </a:r>
              <a:r>
                <a:rPr lang="en-US" sz="2000" b="1" dirty="0">
                  <a:latin typeface="Courier New" panose="02070309020205020404" pitchFamily="49" charset="0"/>
                  <a:ea typeface="Helvetica Neue" panose="02000503000000020004" pitchFamily="2" charset="0"/>
                  <a:cs typeface="Courier New" panose="02070309020205020404" pitchFamily="49" charset="0"/>
                </a:rPr>
                <a:t>				</a:t>
              </a: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a:t>
              </a:r>
              <a:r>
                <a:rPr lang="en-US" sz="2000" b="1" dirty="0" err="1">
                  <a:latin typeface="Courier New" panose="02070309020205020404" pitchFamily="49" charset="0"/>
                  <a:ea typeface="Helvetica Neue" panose="02000503000000020004" pitchFamily="2" charset="0"/>
                  <a:cs typeface="Courier New" panose="02070309020205020404" pitchFamily="49" charset="0"/>
                </a:rPr>
                <a:t>condarc</a:t>
              </a:r>
              <a:r>
                <a:rPr lang="en-US" sz="2000" b="1" dirty="0">
                  <a:latin typeface="Courier New" panose="02070309020205020404" pitchFamily="49" charset="0"/>
                  <a:ea typeface="Helvetica Neue" panose="02000503000000020004" pitchFamily="2" charset="0"/>
                  <a:cs typeface="Courier New" panose="02070309020205020404" pitchFamily="49" charset="0"/>
                </a:rPr>
                <a:t> file</a:t>
              </a: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/home/$USER/.</a:t>
              </a:r>
              <a:r>
                <a:rPr lang="en-US" sz="2000" b="1" dirty="0" err="1">
                  <a:latin typeface="Courier New" panose="02070309020205020404" pitchFamily="49" charset="0"/>
                  <a:ea typeface="Helvetica Neue" panose="02000503000000020004" pitchFamily="2" charset="0"/>
                  <a:cs typeface="Courier New" panose="02070309020205020404" pitchFamily="49" charset="0"/>
                </a:rPr>
                <a:t>condarc</a:t>
              </a:r>
              <a:r>
                <a:rPr lang="en-US" sz="2000" dirty="0">
                  <a:latin typeface="Courier New" panose="02070309020205020404" pitchFamily="49" charset="0"/>
                  <a:ea typeface="Helvetica Neue" panose="02000503000000020004" pitchFamily="2" charset="0"/>
                  <a:cs typeface="Courier New" panose="02070309020205020404" pitchFamily="49" charset="0"/>
                </a:rPr>
                <a:t>	</a:t>
              </a:r>
              <a:r>
                <a:rPr lang="en-US" sz="2000" dirty="0">
                  <a:latin typeface="Monaco" pitchFamily="2" charset="77"/>
                  <a:ea typeface="Helvetica Neue" panose="02000503000000020004" pitchFamily="2" charset="0"/>
                  <a:cs typeface="Helvetica Neue" panose="02000503000000020004" pitchFamily="2" charset="0"/>
                </a:rPr>
                <a:t>				</a:t>
              </a:r>
            </a:p>
            <a:p>
              <a:pPr marL="0" indent="0">
                <a:lnSpc>
                  <a:spcPct val="100000"/>
                </a:lnSpc>
                <a:buNone/>
              </a:pPr>
              <a:r>
                <a:rPr lang="en-US" sz="2000" dirty="0">
                  <a:latin typeface="Monaco" pitchFamily="2" charset="77"/>
                </a:rPr>
                <a:t>	</a:t>
              </a:r>
            </a:p>
          </p:txBody>
        </p:sp>
      </p:grpSp>
      <p:sp>
        <p:nvSpPr>
          <p:cNvPr id="5" name="Slide Number Placeholder 4">
            <a:extLst>
              <a:ext uri="{FF2B5EF4-FFF2-40B4-BE49-F238E27FC236}">
                <a16:creationId xmlns:a16="http://schemas.microsoft.com/office/drawing/2014/main" id="{333F208B-27E6-91A3-64FB-158805466910}"/>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30022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Want to go the extra mile? </a:t>
            </a:r>
          </a:p>
        </p:txBody>
      </p:sp>
      <p:sp>
        <p:nvSpPr>
          <p:cNvPr id="22" name="TextBox 21">
            <a:extLst>
              <a:ext uri="{FF2B5EF4-FFF2-40B4-BE49-F238E27FC236}">
                <a16:creationId xmlns:a16="http://schemas.microsoft.com/office/drawing/2014/main" id="{CDAE866F-9A4C-BC78-08C5-4310C2B3246B}"/>
              </a:ext>
            </a:extLst>
          </p:cNvPr>
          <p:cNvSpPr txBox="1"/>
          <p:nvPr/>
        </p:nvSpPr>
        <p:spPr>
          <a:xfrm>
            <a:off x="569877" y="1475243"/>
            <a:ext cx="11052246" cy="4832092"/>
          </a:xfrm>
          <a:prstGeom prst="rect">
            <a:avLst/>
          </a:prstGeom>
          <a:noFill/>
        </p:spPr>
        <p:txBody>
          <a:bodyPr wrap="square" lIns="91440" tIns="45720" rIns="91440" bIns="45720" rtlCol="0" anchor="ctr">
            <a:spAutoFit/>
          </a:bodyPr>
          <a:lstStyle/>
          <a:p>
            <a:r>
              <a:rPr lang="en-US" sz="2800" dirty="0">
                <a:latin typeface="Helvetica Neue" panose="02000503000000020004"/>
              </a:rPr>
              <a:t>Try our Hands-on exercise provided in EXERCISES.md. </a:t>
            </a:r>
            <a:r>
              <a:rPr lang="en-US" sz="2800" u="sng" dirty="0">
                <a:latin typeface="Helvetica Neue" panose="02000503000000020004"/>
              </a:rPr>
              <a:t>This is not required for the micro-credential. </a:t>
            </a:r>
          </a:p>
          <a:p>
            <a:endParaRPr lang="en-US" sz="2800" dirty="0">
              <a:latin typeface="Helvetica Neue" panose="02000503000000020004"/>
            </a:endParaRPr>
          </a:p>
          <a:p>
            <a:r>
              <a:rPr lang="en-US" sz="2800" b="1" dirty="0">
                <a:latin typeface="Helvetica Neue" panose="02000503000000020004"/>
              </a:rPr>
              <a:t>Objectives:</a:t>
            </a:r>
          </a:p>
          <a:p>
            <a:pPr marL="514350" indent="-514350">
              <a:buFont typeface="+mj-lt"/>
              <a:buAutoNum type="arabicPeriod"/>
            </a:pPr>
            <a:r>
              <a:rPr lang="en-US" sz="2800" dirty="0">
                <a:latin typeface="Helvetica Neue" panose="02000503000000020004"/>
              </a:rPr>
              <a:t>Configure your .</a:t>
            </a:r>
            <a:r>
              <a:rPr lang="en-US" sz="2800" dirty="0" err="1">
                <a:latin typeface="Helvetica Neue" panose="02000503000000020004"/>
              </a:rPr>
              <a:t>condarc</a:t>
            </a:r>
            <a:r>
              <a:rPr lang="en-US" sz="2800" dirty="0">
                <a:latin typeface="Helvetica Neue" panose="02000503000000020004"/>
              </a:rPr>
              <a:t> file</a:t>
            </a:r>
          </a:p>
          <a:p>
            <a:pPr marL="514350" indent="-514350">
              <a:buFont typeface="+mj-lt"/>
              <a:buAutoNum type="arabicPeriod"/>
            </a:pPr>
            <a:r>
              <a:rPr lang="en-US" sz="2800" dirty="0">
                <a:latin typeface="Helvetica Neue" panose="02000503000000020004"/>
              </a:rPr>
              <a:t>Create a </a:t>
            </a:r>
            <a:r>
              <a:rPr lang="en-US" sz="2800" dirty="0" err="1">
                <a:latin typeface="Helvetica Neue" panose="02000503000000020004"/>
              </a:rPr>
              <a:t>conda</a:t>
            </a:r>
            <a:r>
              <a:rPr lang="en-US" sz="2800" dirty="0">
                <a:latin typeface="Helvetica Neue" panose="02000503000000020004"/>
              </a:rPr>
              <a:t> environment and install </a:t>
            </a:r>
            <a:r>
              <a:rPr lang="en-US" sz="2800" dirty="0" err="1">
                <a:latin typeface="Helvetica Neue" panose="02000503000000020004"/>
              </a:rPr>
              <a:t>samtools</a:t>
            </a:r>
            <a:endParaRPr lang="en-US" sz="2800" dirty="0">
              <a:latin typeface="Helvetica Neue" panose="02000503000000020004"/>
            </a:endParaRPr>
          </a:p>
          <a:p>
            <a:pPr marL="514350" indent="-514350">
              <a:buFont typeface="+mj-lt"/>
              <a:buAutoNum type="arabicPeriod"/>
            </a:pPr>
            <a:r>
              <a:rPr lang="en-US" sz="2800" dirty="0">
                <a:latin typeface="Helvetica Neue" panose="02000503000000020004"/>
              </a:rPr>
              <a:t>Activate the environment and run </a:t>
            </a:r>
            <a:r>
              <a:rPr lang="en-US" sz="2800" dirty="0" err="1">
                <a:latin typeface="Helvetica Neue" panose="02000503000000020004"/>
              </a:rPr>
              <a:t>samtools</a:t>
            </a:r>
            <a:r>
              <a:rPr lang="en-US" sz="2800" dirty="0">
                <a:latin typeface="Helvetica Neue" panose="02000503000000020004"/>
              </a:rPr>
              <a:t>.</a:t>
            </a:r>
          </a:p>
          <a:p>
            <a:endParaRPr lang="en-US" sz="2800" dirty="0">
              <a:latin typeface="Helvetica Neue" panose="02000503000000020004"/>
            </a:endParaRPr>
          </a:p>
          <a:p>
            <a:r>
              <a:rPr lang="en-US" sz="2800" b="1" dirty="0">
                <a:latin typeface="Helvetica Neue" panose="02000503000000020004"/>
              </a:rPr>
              <a:t>Estimated time to complete</a:t>
            </a:r>
            <a:r>
              <a:rPr lang="en-US" sz="2800" dirty="0">
                <a:latin typeface="Helvetica Neue" panose="02000503000000020004"/>
              </a:rPr>
              <a:t>: 15 minutes</a:t>
            </a:r>
          </a:p>
          <a:p>
            <a:r>
              <a:rPr lang="en-US" sz="2800" b="1" dirty="0">
                <a:latin typeface="Helvetica Neue" panose="02000503000000020004"/>
              </a:rPr>
              <a:t>Documentation: </a:t>
            </a:r>
            <a:r>
              <a:rPr lang="en-US" sz="2800" b="1" dirty="0">
                <a:latin typeface="Helvetica Neue" panose="02000503000000020004"/>
                <a:hlinkClick r:id="rId2"/>
              </a:rPr>
              <a:t>https://curc.readthedocs.io/en/latest/software/python.html</a:t>
            </a:r>
            <a:r>
              <a:rPr lang="en-US" sz="2800" b="1" dirty="0">
                <a:latin typeface="Helvetica Neue" panose="02000503000000020004"/>
              </a:rPr>
              <a:t> </a:t>
            </a:r>
          </a:p>
        </p:txBody>
      </p:sp>
      <p:sp>
        <p:nvSpPr>
          <p:cNvPr id="5" name="Slide Number Placeholder 4">
            <a:extLst>
              <a:ext uri="{FF2B5EF4-FFF2-40B4-BE49-F238E27FC236}">
                <a16:creationId xmlns:a16="http://schemas.microsoft.com/office/drawing/2014/main" id="{AAA16CEC-C996-3AC8-27EA-AA728C32AD71}"/>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557816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normAutofit/>
          </a:bodyPr>
          <a:lstStyle/>
          <a:p>
            <a:r>
              <a:rPr lang="en-US" b="1" dirty="0"/>
              <a:t>Requesting Software Installations</a:t>
            </a:r>
          </a:p>
        </p:txBody>
      </p:sp>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p:txBody>
          <a:bodyPr>
            <a:normAutofit/>
          </a:bodyPr>
          <a:lstStyle/>
          <a:p>
            <a:r>
              <a:rPr lang="en-US" dirty="0">
                <a:latin typeface="Helvetica Neue" panose="02000503000000020004"/>
              </a:rPr>
              <a:t>Is the software already installed on the cluster? </a:t>
            </a:r>
            <a:r>
              <a:rPr lang="en-US" dirty="0">
                <a:latin typeface="Helvetica Neue" panose="02000503000000020004"/>
                <a:hlinkClick r:id="rId2"/>
              </a:rPr>
              <a:t>https://curc.readthedocs.io/en/latest/clusters/alpine/software.html</a:t>
            </a:r>
            <a:endParaRPr lang="en-US" dirty="0">
              <a:latin typeface="Helvetica Neue" panose="02000503000000020004"/>
            </a:endParaRPr>
          </a:p>
          <a:p>
            <a:r>
              <a:rPr lang="en-US" dirty="0">
                <a:latin typeface="Helvetica Neue" panose="02000503000000020004"/>
              </a:rPr>
              <a:t>Have you considered its utility and complexity?</a:t>
            </a:r>
          </a:p>
          <a:p>
            <a:pPr lvl="1"/>
            <a:r>
              <a:rPr lang="en-US" sz="2800" dirty="0">
                <a:latin typeface="Helvetica Neue" panose="02000503000000020004"/>
              </a:rPr>
              <a:t>Are you the only user of this software?</a:t>
            </a:r>
          </a:p>
          <a:p>
            <a:pPr lvl="1"/>
            <a:r>
              <a:rPr lang="en-US" sz="2800" dirty="0">
                <a:latin typeface="Helvetica Neue" panose="02000503000000020004"/>
              </a:rPr>
              <a:t>How complex or difficult is this software to install?</a:t>
            </a:r>
          </a:p>
          <a:p>
            <a:r>
              <a:rPr lang="en-US" dirty="0">
                <a:latin typeface="Helvetica Neue" panose="02000503000000020004"/>
              </a:rPr>
              <a:t>Have you tried installing the package on your own?</a:t>
            </a:r>
          </a:p>
          <a:p>
            <a:r>
              <a:rPr lang="en-US" dirty="0">
                <a:latin typeface="Helvetica Neue" panose="02000503000000020004"/>
              </a:rPr>
              <a:t>Software request form: </a:t>
            </a:r>
            <a:r>
              <a:rPr lang="en-US" dirty="0">
                <a:latin typeface="Helvetica Neue" panose="02000503000000020004"/>
                <a:hlinkClick r:id="rId3"/>
              </a:rPr>
              <a:t>https://www.colorado.edu/rc/userservices/software-request</a:t>
            </a:r>
            <a:endParaRPr lang="en-US" dirty="0">
              <a:latin typeface="Helvetica Neue" panose="02000503000000020004"/>
            </a:endParaRPr>
          </a:p>
          <a:p>
            <a:pPr marL="0" indent="0">
              <a:buNone/>
            </a:pPr>
            <a:endParaRPr lang="en-US" dirty="0">
              <a:latin typeface="Helvetica Neue" panose="02000503000000020004"/>
            </a:endParaRPr>
          </a:p>
        </p:txBody>
      </p:sp>
      <p:sp>
        <p:nvSpPr>
          <p:cNvPr id="5" name="Slide Number Placeholder 4">
            <a:extLst>
              <a:ext uri="{FF2B5EF4-FFF2-40B4-BE49-F238E27FC236}">
                <a16:creationId xmlns:a16="http://schemas.microsoft.com/office/drawing/2014/main" id="{D55C5EE3-E41F-D5F6-9DAD-2F625B87FAF2}"/>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40775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651C3-DBCC-3681-52E0-89B13D27B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F517A-AE93-9B24-FAB1-70CD8BBA2722}"/>
              </a:ext>
            </a:extLst>
          </p:cNvPr>
          <p:cNvSpPr>
            <a:spLocks noGrp="1"/>
          </p:cNvSpPr>
          <p:nvPr>
            <p:ph type="title"/>
          </p:nvPr>
        </p:nvSpPr>
        <p:spPr>
          <a:xfrm>
            <a:off x="3015916" y="1562016"/>
            <a:ext cx="6585284" cy="2264026"/>
          </a:xfrm>
        </p:spPr>
        <p:txBody>
          <a:bodyPr>
            <a:normAutofit/>
          </a:bodyPr>
          <a:lstStyle/>
          <a:p>
            <a:r>
              <a:rPr lang="en-US" sz="5400" b="1" dirty="0"/>
              <a:t>Advanced Topics</a:t>
            </a:r>
          </a:p>
        </p:txBody>
      </p:sp>
      <p:sp>
        <p:nvSpPr>
          <p:cNvPr id="5" name="Slide Number Placeholder 4">
            <a:extLst>
              <a:ext uri="{FF2B5EF4-FFF2-40B4-BE49-F238E27FC236}">
                <a16:creationId xmlns:a16="http://schemas.microsoft.com/office/drawing/2014/main" id="{D5522565-FFD8-0B05-8663-E411CA9103A8}"/>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253361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54992" y="359850"/>
            <a:ext cx="10515600" cy="1325563"/>
          </a:xfrm>
        </p:spPr>
        <p:txBody>
          <a:bodyPr/>
          <a:lstStyle/>
          <a:p>
            <a:r>
              <a:rPr lang="en-US" b="1" dirty="0"/>
              <a:t>Simplifying Installations with </a:t>
            </a:r>
            <a:r>
              <a:rPr lang="en-US" b="1" dirty="0">
                <a:solidFill>
                  <a:schemeClr val="bg1"/>
                </a:solidFill>
                <a:latin typeface="Century Gothic"/>
              </a:rPr>
              <a:t>Spack</a:t>
            </a:r>
          </a:p>
        </p:txBody>
      </p:sp>
      <p:pic>
        <p:nvPicPr>
          <p:cNvPr id="5" name="Picture 4" descr="Spack package manager logo">
            <a:extLst>
              <a:ext uri="{FF2B5EF4-FFF2-40B4-BE49-F238E27FC236}">
                <a16:creationId xmlns:a16="http://schemas.microsoft.com/office/drawing/2014/main" id="{AC23465F-3B47-1D27-B6EB-C1C0DD8D506D}"/>
              </a:ext>
            </a:extLst>
          </p:cNvPr>
          <p:cNvPicPr>
            <a:picLocks noChangeAspect="1"/>
          </p:cNvPicPr>
          <p:nvPr/>
        </p:nvPicPr>
        <p:blipFill>
          <a:blip r:embed="rId3"/>
          <a:stretch>
            <a:fillRect/>
          </a:stretch>
        </p:blipFill>
        <p:spPr>
          <a:xfrm>
            <a:off x="8212066" y="359850"/>
            <a:ext cx="3624942" cy="1043901"/>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2311400"/>
            <a:ext cx="10515600" cy="3489325"/>
          </a:xfrm>
        </p:spPr>
        <p:txBody>
          <a:bodyPr vert="horz" lIns="91440" tIns="45720" rIns="91440" bIns="45720" rtlCol="0" anchor="t">
            <a:normAutofit/>
          </a:bodyPr>
          <a:lstStyle/>
          <a:p>
            <a:pPr marL="0" indent="0">
              <a:buNone/>
            </a:pPr>
            <a:r>
              <a:rPr lang="en-US" dirty="0">
                <a:latin typeface="Helvetica Neue" panose="02000503000000020004"/>
              </a:rPr>
              <a:t>How can we simplify source installations? </a:t>
            </a:r>
          </a:p>
          <a:p>
            <a:pPr lvl="1"/>
            <a:r>
              <a:rPr lang="en-US" sz="2800" b="1" dirty="0">
                <a:latin typeface="Helvetica Neue" panose="02000503000000020004"/>
              </a:rPr>
              <a:t>Package Managers </a:t>
            </a:r>
            <a:r>
              <a:rPr lang="en-US" sz="2800" dirty="0">
                <a:latin typeface="Helvetica Neue" panose="02000503000000020004"/>
              </a:rPr>
              <a:t>– Tools that automate installing, maintaining, and configuring software and any dependencies</a:t>
            </a:r>
          </a:p>
          <a:p>
            <a:pPr lvl="1"/>
            <a:r>
              <a:rPr lang="en-US" sz="2800" b="1" dirty="0">
                <a:latin typeface="Helvetica Neue" panose="02000503000000020004"/>
              </a:rPr>
              <a:t>Environments</a:t>
            </a:r>
            <a:r>
              <a:rPr lang="en-US" sz="2800" dirty="0">
                <a:latin typeface="Helvetica Neue" panose="02000503000000020004"/>
              </a:rPr>
              <a:t> – A collection of resources that are available in a self-contained 'bubble'</a:t>
            </a:r>
          </a:p>
          <a:p>
            <a:pPr lvl="1"/>
            <a:endParaRPr lang="en-US" sz="2800" dirty="0">
              <a:latin typeface="Helvetica Neue" panose="02000503000000020004"/>
            </a:endParaRPr>
          </a:p>
          <a:p>
            <a:pPr lvl="1"/>
            <a:endParaRPr lang="en-US" sz="2800" dirty="0">
              <a:latin typeface="Helvetica Neue" panose="02000503000000020004"/>
            </a:endParaRPr>
          </a:p>
          <a:p>
            <a:pPr marL="457200" lvl="1" indent="0">
              <a:buNone/>
            </a:pPr>
            <a:endParaRPr lang="en-US" sz="2800" b="1" dirty="0">
              <a:latin typeface="Helvetica Neue" panose="02000503000000020004"/>
            </a:endParaRPr>
          </a:p>
        </p:txBody>
      </p:sp>
      <p:sp>
        <p:nvSpPr>
          <p:cNvPr id="7" name="Slide Number Placeholder 6">
            <a:extLst>
              <a:ext uri="{FF2B5EF4-FFF2-40B4-BE49-F238E27FC236}">
                <a16:creationId xmlns:a16="http://schemas.microsoft.com/office/drawing/2014/main" id="{379928A1-2691-E604-8B78-870FE7DE018E}"/>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35881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r>
              <a:rPr lang="en-US" dirty="0"/>
              <a:t> </a:t>
            </a:r>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645715" y="2576842"/>
            <a:ext cx="7010400" cy="1704315"/>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600"/>
              </a:spcBef>
              <a:buSzPts val="2500"/>
              <a:buNone/>
            </a:pPr>
            <a:r>
              <a:rPr lang="en-US" sz="2400" b="1" dirty="0">
                <a:ea typeface="Arial"/>
                <a:cs typeface="Arial"/>
              </a:rPr>
              <a:t>Website: </a:t>
            </a:r>
            <a:r>
              <a:rPr lang="en-US" sz="2400" u="sng" dirty="0">
                <a:solidFill>
                  <a:schemeClr val="hlink"/>
                </a:solidFill>
                <a:ea typeface="Arial"/>
                <a:cs typeface="Arial"/>
                <a:hlinkClick r:id="rId3"/>
              </a:rPr>
              <a:t>www.rc.colorado.edu</a:t>
            </a:r>
            <a:endParaRPr lang="en-US" sz="2400" dirty="0">
              <a:solidFill>
                <a:schemeClr val="hlink"/>
              </a:solidFill>
              <a:ea typeface="Arial"/>
              <a:cs typeface="Arial"/>
            </a:endParaRPr>
          </a:p>
          <a:p>
            <a:pPr marL="0" indent="0">
              <a:lnSpc>
                <a:spcPct val="125000"/>
              </a:lnSpc>
              <a:spcBef>
                <a:spcPts val="600"/>
              </a:spcBef>
              <a:buSzPts val="2500"/>
              <a:buNone/>
            </a:pPr>
            <a:r>
              <a:rPr lang="en-US" sz="2400" b="1" dirty="0">
                <a:ea typeface="Arial"/>
                <a:cs typeface="Arial"/>
              </a:rPr>
              <a:t>Documentation:</a:t>
            </a:r>
            <a:r>
              <a:rPr lang="en-US" sz="2400" dirty="0">
                <a:ea typeface="Arial"/>
                <a:cs typeface="Arial"/>
              </a:rPr>
              <a:t> </a:t>
            </a:r>
            <a:r>
              <a:rPr lang="en-US" sz="2400" dirty="0">
                <a:ea typeface="Arial"/>
                <a:cs typeface="Arial"/>
                <a:hlinkClick r:id="rId4"/>
              </a:rPr>
              <a:t>https://curc.readthedocs.io</a:t>
            </a:r>
            <a:r>
              <a:rPr lang="en-US" sz="2400" dirty="0">
                <a:ea typeface="Arial"/>
                <a:cs typeface="Arial"/>
              </a:rPr>
              <a:t> </a:t>
            </a:r>
          </a:p>
          <a:p>
            <a:pPr marL="0" indent="0">
              <a:lnSpc>
                <a:spcPct val="125000"/>
              </a:lnSpc>
              <a:spcBef>
                <a:spcPts val="600"/>
              </a:spcBef>
              <a:buSzPts val="2500"/>
              <a:buNone/>
            </a:pPr>
            <a:r>
              <a:rPr lang="en-US" sz="2400" b="1" dirty="0">
                <a:ea typeface="Arial"/>
                <a:cs typeface="Arial"/>
              </a:rPr>
              <a:t>Helpdesk:</a:t>
            </a:r>
            <a:r>
              <a:rPr lang="en-US" sz="2400" dirty="0">
                <a:ea typeface="Arial"/>
                <a:cs typeface="Arial"/>
              </a:rPr>
              <a:t> </a:t>
            </a:r>
            <a:r>
              <a:rPr lang="en-US" sz="2400" u="sng" dirty="0">
                <a:solidFill>
                  <a:schemeClr val="hlink"/>
                </a:solidFill>
                <a:ea typeface="Arial"/>
                <a:cs typeface="Arial"/>
                <a:hlinkClick r:id="rId5"/>
              </a:rPr>
              <a:t>rc-help@colorado.edu</a:t>
            </a:r>
            <a:endParaRPr lang="en-US" sz="2400" u="sng" dirty="0">
              <a:solidFill>
                <a:schemeClr val="hlink"/>
              </a:solidFill>
              <a:ea typeface="Arial"/>
              <a:cs typeface="Arial"/>
            </a:endParaRPr>
          </a:p>
        </p:txBody>
      </p:sp>
      <p:grpSp>
        <p:nvGrpSpPr>
          <p:cNvPr id="11" name="Group 10">
            <a:extLst>
              <a:ext uri="{FF2B5EF4-FFF2-40B4-BE49-F238E27FC236}">
                <a16:creationId xmlns:a16="http://schemas.microsoft.com/office/drawing/2014/main" id="{6EEE983C-BF7D-9FDC-C0C2-904D80A68007}"/>
              </a:ext>
            </a:extLst>
          </p:cNvPr>
          <p:cNvGrpSpPr/>
          <p:nvPr/>
        </p:nvGrpSpPr>
        <p:grpSpPr>
          <a:xfrm>
            <a:off x="7565968" y="2331720"/>
            <a:ext cx="3931920" cy="2194560"/>
            <a:chOff x="2734356" y="510892"/>
            <a:chExt cx="3931920" cy="2194560"/>
          </a:xfrm>
        </p:grpSpPr>
        <p:pic>
          <p:nvPicPr>
            <p:cNvPr id="9" name="Picture 8" descr="A black and gold logo&#10;&#10;Description automatically generated">
              <a:extLst>
                <a:ext uri="{FF2B5EF4-FFF2-40B4-BE49-F238E27FC236}">
                  <a16:creationId xmlns:a16="http://schemas.microsoft.com/office/drawing/2014/main" id="{7FB1F572-2B82-EC63-473F-35770E4BD8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4649" y="693772"/>
              <a:ext cx="3571335" cy="1828800"/>
            </a:xfrm>
            <a:prstGeom prst="rect">
              <a:avLst/>
            </a:prstGeom>
          </p:spPr>
        </p:pic>
        <p:sp>
          <p:nvSpPr>
            <p:cNvPr id="10" name="Rounded Rectangle 9">
              <a:extLst>
                <a:ext uri="{FF2B5EF4-FFF2-40B4-BE49-F238E27FC236}">
                  <a16:creationId xmlns:a16="http://schemas.microsoft.com/office/drawing/2014/main" id="{4D607CAF-4F62-005D-FDF3-5BB59B1A5EF9}"/>
                </a:ext>
              </a:extLst>
            </p:cNvPr>
            <p:cNvSpPr/>
            <p:nvPr/>
          </p:nvSpPr>
          <p:spPr>
            <a:xfrm>
              <a:off x="2734356" y="510892"/>
              <a:ext cx="3931920" cy="2194560"/>
            </a:xfrm>
            <a:prstGeom prst="roundRect">
              <a:avLst>
                <a:gd name="adj" fmla="val 8994"/>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5">
            <a:extLst>
              <a:ext uri="{FF2B5EF4-FFF2-40B4-BE49-F238E27FC236}">
                <a16:creationId xmlns:a16="http://schemas.microsoft.com/office/drawing/2014/main" id="{7CE29C41-6B27-6F60-8168-62581B12D518}"/>
              </a:ext>
            </a:extLst>
          </p:cNvPr>
          <p:cNvSpPr txBox="1">
            <a:spLocks/>
          </p:cNvSpPr>
          <p:nvPr/>
        </p:nvSpPr>
        <p:spPr>
          <a:xfrm>
            <a:off x="8229600" y="632460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466727" y="203389"/>
            <a:ext cx="11046345" cy="1348423"/>
          </a:xfrm>
        </p:spPr>
        <p:txBody>
          <a:bodyPr/>
          <a:lstStyle/>
          <a:p>
            <a:pPr algn="ctr"/>
            <a:r>
              <a:rPr lang="en-US" b="1" dirty="0"/>
              <a:t>Simplifying Installations with </a:t>
            </a:r>
            <a:r>
              <a:rPr lang="en-US" b="1" dirty="0">
                <a:solidFill>
                  <a:schemeClr val="bg1"/>
                </a:solidFill>
                <a:latin typeface="Century Gothic"/>
              </a:rPr>
              <a:t>Spack</a:t>
            </a:r>
            <a:endParaRPr lang="en-US" dirty="0">
              <a:solidFill>
                <a:schemeClr val="bg1"/>
              </a:solidFill>
            </a:endParaRPr>
          </a:p>
        </p:txBody>
      </p:sp>
      <p:pic>
        <p:nvPicPr>
          <p:cNvPr id="6" name="Picture 5" descr="Spack package manager logo">
            <a:extLst>
              <a:ext uri="{FF2B5EF4-FFF2-40B4-BE49-F238E27FC236}">
                <a16:creationId xmlns:a16="http://schemas.microsoft.com/office/drawing/2014/main" id="{57270B6F-FC9B-2156-B75D-845CB291508C}"/>
              </a:ext>
            </a:extLst>
          </p:cNvPr>
          <p:cNvPicPr>
            <a:picLocks noChangeAspect="1"/>
          </p:cNvPicPr>
          <p:nvPr/>
        </p:nvPicPr>
        <p:blipFill>
          <a:blip r:embed="rId2"/>
          <a:stretch>
            <a:fillRect/>
          </a:stretch>
        </p:blipFill>
        <p:spPr>
          <a:xfrm>
            <a:off x="8214945" y="329564"/>
            <a:ext cx="3624942" cy="1043901"/>
          </a:xfrm>
          <a:prstGeom prst="rect">
            <a:avLst/>
          </a:prstGeom>
        </p:spPr>
      </p:pic>
      <p:sp>
        <p:nvSpPr>
          <p:cNvPr id="22" name="TextBox 21">
            <a:extLst>
              <a:ext uri="{FF2B5EF4-FFF2-40B4-BE49-F238E27FC236}">
                <a16:creationId xmlns:a16="http://schemas.microsoft.com/office/drawing/2014/main" id="{CDAE866F-9A4C-BC78-08C5-4310C2B3246B}"/>
              </a:ext>
            </a:extLst>
          </p:cNvPr>
          <p:cNvSpPr txBox="1"/>
          <p:nvPr/>
        </p:nvSpPr>
        <p:spPr>
          <a:xfrm>
            <a:off x="407442" y="1583710"/>
            <a:ext cx="5908061" cy="5262979"/>
          </a:xfrm>
          <a:prstGeom prst="rect">
            <a:avLst/>
          </a:prstGeom>
          <a:noFill/>
        </p:spPr>
        <p:txBody>
          <a:bodyPr wrap="square" rtlCol="0" anchor="ctr">
            <a:spAutoFit/>
          </a:bodyPr>
          <a:lstStyle/>
          <a:p>
            <a:r>
              <a:rPr lang="en-US" sz="2800" dirty="0">
                <a:latin typeface="Helvetica Neue" panose="02000503000000020004"/>
              </a:rPr>
              <a:t>Think of virtual environments as self-contained bubbles.</a:t>
            </a:r>
          </a:p>
          <a:p>
            <a:endParaRPr lang="en-US" sz="2800" dirty="0">
              <a:latin typeface="Helvetica Neue" panose="02000503000000020004"/>
            </a:endParaRPr>
          </a:p>
          <a:p>
            <a:r>
              <a:rPr lang="en-US" sz="2800" dirty="0">
                <a:latin typeface="Helvetica Neue" panose="02000503000000020004"/>
              </a:rPr>
              <a:t>env_1 contains all the dependencies of ‘Program A’.</a:t>
            </a:r>
          </a:p>
          <a:p>
            <a:endParaRPr lang="en-US" sz="2800" dirty="0">
              <a:latin typeface="Helvetica Neue" panose="02000503000000020004"/>
            </a:endParaRPr>
          </a:p>
          <a:p>
            <a:r>
              <a:rPr lang="en-US" sz="2800" dirty="0">
                <a:latin typeface="Helvetica Neue" panose="02000503000000020004"/>
              </a:rPr>
              <a:t>env_2 contains all the dependencies of ‘Program B’.</a:t>
            </a:r>
          </a:p>
          <a:p>
            <a:endParaRPr lang="en-US" sz="2800" dirty="0">
              <a:latin typeface="Helvetica Neue" panose="02000503000000020004"/>
            </a:endParaRPr>
          </a:p>
          <a:p>
            <a:r>
              <a:rPr lang="en-US" sz="2800" dirty="0">
                <a:latin typeface="Helvetica Neue" panose="02000503000000020004"/>
              </a:rPr>
              <a:t>The environments do not interact.</a:t>
            </a:r>
          </a:p>
          <a:p>
            <a:endParaRPr lang="en-US" sz="2800" b="1" dirty="0">
              <a:latin typeface="Helvetica Neue" panose="02000503000000020004"/>
            </a:endParaRPr>
          </a:p>
          <a:p>
            <a:endParaRPr lang="en-US" sz="2800" b="1" dirty="0">
              <a:latin typeface="Helvetica Neue" panose="02000503000000020004"/>
            </a:endParaRPr>
          </a:p>
        </p:txBody>
      </p:sp>
      <p:grpSp>
        <p:nvGrpSpPr>
          <p:cNvPr id="17" name="Group 16">
            <a:extLst>
              <a:ext uri="{FF2B5EF4-FFF2-40B4-BE49-F238E27FC236}">
                <a16:creationId xmlns:a16="http://schemas.microsoft.com/office/drawing/2014/main" id="{E9037026-162D-4EEC-424D-A60D0050B6A9}"/>
              </a:ext>
            </a:extLst>
          </p:cNvPr>
          <p:cNvGrpSpPr/>
          <p:nvPr/>
        </p:nvGrpSpPr>
        <p:grpSpPr>
          <a:xfrm>
            <a:off x="6650182" y="1765125"/>
            <a:ext cx="5733893" cy="4159623"/>
            <a:chOff x="6650182" y="1765125"/>
            <a:chExt cx="5733893" cy="4159623"/>
          </a:xfrm>
        </p:grpSpPr>
        <p:sp>
          <p:nvSpPr>
            <p:cNvPr id="9" name="Rectangle 8" descr="A graphic containing three separate bubbles, named env_1, env_2, and env_3, respectively. Each environment (bubble) has its own programs and dependencies depicted within, showing the sepearation of software between environments.">
              <a:extLst>
                <a:ext uri="{FF2B5EF4-FFF2-40B4-BE49-F238E27FC236}">
                  <a16:creationId xmlns:a16="http://schemas.microsoft.com/office/drawing/2014/main" id="{AED6EBB6-F155-BCFA-819A-B35196AF1D69}"/>
                </a:ext>
              </a:extLst>
            </p:cNvPr>
            <p:cNvSpPr/>
            <p:nvPr/>
          </p:nvSpPr>
          <p:spPr>
            <a:xfrm>
              <a:off x="6650182" y="1765125"/>
              <a:ext cx="5083104" cy="4159623"/>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379485A-BC3C-9DCA-9CFE-FAE18FA9C09F}"/>
                </a:ext>
              </a:extLst>
            </p:cNvPr>
            <p:cNvGrpSpPr/>
            <p:nvPr/>
          </p:nvGrpSpPr>
          <p:grpSpPr>
            <a:xfrm>
              <a:off x="8034091" y="4232356"/>
              <a:ext cx="1454097" cy="1454097"/>
              <a:chOff x="8034091" y="4232356"/>
              <a:chExt cx="1454097" cy="1454097"/>
            </a:xfrm>
          </p:grpSpPr>
          <p:sp>
            <p:nvSpPr>
              <p:cNvPr id="12" name="Oval 11">
                <a:extLst>
                  <a:ext uri="{FF2B5EF4-FFF2-40B4-BE49-F238E27FC236}">
                    <a16:creationId xmlns:a16="http://schemas.microsoft.com/office/drawing/2014/main" id="{7E6E1065-BFAF-0E6F-3FFB-21918CD9024E}"/>
                  </a:ext>
                </a:extLst>
              </p:cNvPr>
              <p:cNvSpPr>
                <a:spLocks noChangeAspect="1"/>
              </p:cNvSpPr>
              <p:nvPr/>
            </p:nvSpPr>
            <p:spPr>
              <a:xfrm>
                <a:off x="8034091" y="4232356"/>
                <a:ext cx="1454097" cy="1454097"/>
              </a:xfrm>
              <a:prstGeom prst="ellipse">
                <a:avLst/>
              </a:prstGeom>
              <a:solidFill>
                <a:schemeClr val="accent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6" name="TextBox 15">
                <a:extLst>
                  <a:ext uri="{FF2B5EF4-FFF2-40B4-BE49-F238E27FC236}">
                    <a16:creationId xmlns:a16="http://schemas.microsoft.com/office/drawing/2014/main" id="{801CEDFB-732D-AE76-DC52-FBDDC099B561}"/>
                  </a:ext>
                </a:extLst>
              </p:cNvPr>
              <p:cNvSpPr txBox="1"/>
              <p:nvPr/>
            </p:nvSpPr>
            <p:spPr>
              <a:xfrm>
                <a:off x="8306595" y="4361369"/>
                <a:ext cx="1104405" cy="400110"/>
              </a:xfrm>
              <a:prstGeom prst="rect">
                <a:avLst/>
              </a:prstGeom>
              <a:noFill/>
            </p:spPr>
            <p:txBody>
              <a:bodyPr wrap="square" rtlCol="0">
                <a:spAutoFit/>
              </a:bodyPr>
              <a:lstStyle/>
              <a:p>
                <a:r>
                  <a:rPr lang="en-US" sz="2000" dirty="0">
                    <a:latin typeface="Monaco" pitchFamily="2" charset="77"/>
                  </a:rPr>
                  <a:t>env_3</a:t>
                </a:r>
              </a:p>
            </p:txBody>
          </p:sp>
        </p:grpSp>
        <p:grpSp>
          <p:nvGrpSpPr>
            <p:cNvPr id="8" name="Group 7">
              <a:extLst>
                <a:ext uri="{FF2B5EF4-FFF2-40B4-BE49-F238E27FC236}">
                  <a16:creationId xmlns:a16="http://schemas.microsoft.com/office/drawing/2014/main" id="{3FEF5324-0734-D455-DDF8-D53598C9C722}"/>
                </a:ext>
              </a:extLst>
            </p:cNvPr>
            <p:cNvGrpSpPr/>
            <p:nvPr/>
          </p:nvGrpSpPr>
          <p:grpSpPr>
            <a:xfrm>
              <a:off x="9429179" y="2471565"/>
              <a:ext cx="2954896" cy="2127857"/>
              <a:chOff x="9429179" y="2471565"/>
              <a:chExt cx="2954896" cy="2127857"/>
            </a:xfrm>
          </p:grpSpPr>
          <p:sp>
            <p:nvSpPr>
              <p:cNvPr id="11" name="Oval 10">
                <a:extLst>
                  <a:ext uri="{FF2B5EF4-FFF2-40B4-BE49-F238E27FC236}">
                    <a16:creationId xmlns:a16="http://schemas.microsoft.com/office/drawing/2014/main" id="{DED24AF5-4A22-905F-7D86-B5B33AC83345}"/>
                  </a:ext>
                </a:extLst>
              </p:cNvPr>
              <p:cNvSpPr>
                <a:spLocks noChangeAspect="1"/>
              </p:cNvSpPr>
              <p:nvPr/>
            </p:nvSpPr>
            <p:spPr>
              <a:xfrm>
                <a:off x="9429179" y="2471565"/>
                <a:ext cx="2127857" cy="2127857"/>
              </a:xfrm>
              <a:prstGeom prst="ellipse">
                <a:avLst/>
              </a:prstGeom>
              <a:solidFill>
                <a:srgbClr val="D883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AB0F207-8E0C-A5E6-2BBA-711A040B6E36}"/>
                  </a:ext>
                </a:extLst>
              </p:cNvPr>
              <p:cNvSpPr txBox="1"/>
              <p:nvPr/>
            </p:nvSpPr>
            <p:spPr>
              <a:xfrm>
                <a:off x="9879566" y="3039012"/>
                <a:ext cx="2504509" cy="1200329"/>
              </a:xfrm>
              <a:prstGeom prst="rect">
                <a:avLst/>
              </a:prstGeom>
              <a:noFill/>
            </p:spPr>
            <p:txBody>
              <a:bodyPr wrap="square" lIns="91440" tIns="45720" rIns="91440" bIns="45720" rtlCol="0" anchor="t">
                <a:spAutoFit/>
              </a:bodyPr>
              <a:lstStyle/>
              <a:p>
                <a:r>
                  <a:rPr lang="en-US" dirty="0">
                    <a:latin typeface="Monaco"/>
                  </a:rPr>
                  <a:t>Program B</a:t>
                </a:r>
              </a:p>
              <a:p>
                <a:r>
                  <a:rPr lang="en-US" dirty="0">
                    <a:latin typeface="Monaco"/>
                  </a:rPr>
                  <a:t>dependency: </a:t>
                </a:r>
              </a:p>
              <a:p>
                <a:r>
                  <a:rPr lang="en-US" dirty="0">
                    <a:latin typeface="Monaco"/>
                  </a:rPr>
                  <a:t>Program Y </a:t>
                </a:r>
              </a:p>
              <a:p>
                <a:r>
                  <a:rPr lang="en-US" dirty="0">
                    <a:latin typeface="Monaco"/>
                  </a:rPr>
                  <a:t>(v2.0) </a:t>
                </a:r>
              </a:p>
            </p:txBody>
          </p:sp>
          <p:sp>
            <p:nvSpPr>
              <p:cNvPr id="15" name="TextBox 14">
                <a:extLst>
                  <a:ext uri="{FF2B5EF4-FFF2-40B4-BE49-F238E27FC236}">
                    <a16:creationId xmlns:a16="http://schemas.microsoft.com/office/drawing/2014/main" id="{6F3928BB-5CD7-8BDB-7E73-17B7353A4187}"/>
                  </a:ext>
                </a:extLst>
              </p:cNvPr>
              <p:cNvSpPr txBox="1"/>
              <p:nvPr/>
            </p:nvSpPr>
            <p:spPr>
              <a:xfrm>
                <a:off x="10027416" y="2615875"/>
                <a:ext cx="1104405" cy="400110"/>
              </a:xfrm>
              <a:prstGeom prst="rect">
                <a:avLst/>
              </a:prstGeom>
              <a:noFill/>
            </p:spPr>
            <p:txBody>
              <a:bodyPr wrap="square" rtlCol="0">
                <a:spAutoFit/>
              </a:bodyPr>
              <a:lstStyle/>
              <a:p>
                <a:r>
                  <a:rPr lang="en-US" sz="2000">
                    <a:latin typeface="Monaco" pitchFamily="2" charset="77"/>
                  </a:rPr>
                  <a:t>env_2</a:t>
                </a:r>
              </a:p>
            </p:txBody>
          </p:sp>
        </p:grpSp>
        <p:grpSp>
          <p:nvGrpSpPr>
            <p:cNvPr id="13" name="Group 12">
              <a:extLst>
                <a:ext uri="{FF2B5EF4-FFF2-40B4-BE49-F238E27FC236}">
                  <a16:creationId xmlns:a16="http://schemas.microsoft.com/office/drawing/2014/main" id="{39CA0F60-7273-80D7-573D-EFE21F8D7098}"/>
                </a:ext>
              </a:extLst>
            </p:cNvPr>
            <p:cNvGrpSpPr/>
            <p:nvPr/>
          </p:nvGrpSpPr>
          <p:grpSpPr>
            <a:xfrm>
              <a:off x="6906491" y="2047851"/>
              <a:ext cx="2039742" cy="2035629"/>
              <a:chOff x="6906491" y="2047851"/>
              <a:chExt cx="2039742" cy="2035629"/>
            </a:xfrm>
          </p:grpSpPr>
          <p:sp>
            <p:nvSpPr>
              <p:cNvPr id="10" name="Oval 9">
                <a:extLst>
                  <a:ext uri="{FF2B5EF4-FFF2-40B4-BE49-F238E27FC236}">
                    <a16:creationId xmlns:a16="http://schemas.microsoft.com/office/drawing/2014/main" id="{96C0877C-914D-01EB-E434-421FB530313C}"/>
                  </a:ext>
                </a:extLst>
              </p:cNvPr>
              <p:cNvSpPr>
                <a:spLocks noChangeAspect="1"/>
              </p:cNvSpPr>
              <p:nvPr/>
            </p:nvSpPr>
            <p:spPr>
              <a:xfrm>
                <a:off x="6906491" y="2047851"/>
                <a:ext cx="2035629" cy="2035629"/>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7A3233-D761-B59F-BECF-34DA3D398F9C}"/>
                  </a:ext>
                </a:extLst>
              </p:cNvPr>
              <p:cNvSpPr txBox="1"/>
              <p:nvPr/>
            </p:nvSpPr>
            <p:spPr>
              <a:xfrm>
                <a:off x="7421045" y="2111216"/>
                <a:ext cx="1104405" cy="400110"/>
              </a:xfrm>
              <a:prstGeom prst="rect">
                <a:avLst/>
              </a:prstGeom>
              <a:noFill/>
            </p:spPr>
            <p:txBody>
              <a:bodyPr wrap="square" rtlCol="0">
                <a:spAutoFit/>
              </a:bodyPr>
              <a:lstStyle/>
              <a:p>
                <a:r>
                  <a:rPr lang="en-US" sz="2000" dirty="0">
                    <a:latin typeface="Monaco" pitchFamily="2" charset="77"/>
                  </a:rPr>
                  <a:t>env_1</a:t>
                </a:r>
              </a:p>
            </p:txBody>
          </p:sp>
          <p:sp>
            <p:nvSpPr>
              <p:cNvPr id="23" name="TextBox 22">
                <a:extLst>
                  <a:ext uri="{FF2B5EF4-FFF2-40B4-BE49-F238E27FC236}">
                    <a16:creationId xmlns:a16="http://schemas.microsoft.com/office/drawing/2014/main" id="{EF05CEDC-F5D2-532E-F648-2491E74826C4}"/>
                  </a:ext>
                </a:extLst>
              </p:cNvPr>
              <p:cNvSpPr txBox="1"/>
              <p:nvPr/>
            </p:nvSpPr>
            <p:spPr>
              <a:xfrm>
                <a:off x="7219945" y="2563141"/>
                <a:ext cx="1726288" cy="1477328"/>
              </a:xfrm>
              <a:prstGeom prst="rect">
                <a:avLst/>
              </a:prstGeom>
              <a:noFill/>
            </p:spPr>
            <p:txBody>
              <a:bodyPr wrap="square" lIns="91440" tIns="45720" rIns="91440" bIns="45720" rtlCol="0" anchor="t">
                <a:spAutoFit/>
              </a:bodyPr>
              <a:lstStyle/>
              <a:p>
                <a:r>
                  <a:rPr lang="en-US" dirty="0">
                    <a:latin typeface="Monaco"/>
                  </a:rPr>
                  <a:t>Program A</a:t>
                </a:r>
              </a:p>
              <a:p>
                <a:r>
                  <a:rPr lang="en-US" dirty="0">
                    <a:latin typeface="Monaco"/>
                  </a:rPr>
                  <a:t>dependency: </a:t>
                </a:r>
              </a:p>
              <a:p>
                <a:r>
                  <a:rPr lang="en-US" dirty="0">
                    <a:latin typeface="Monaco"/>
                  </a:rPr>
                  <a:t>Program Y (v1.0) </a:t>
                </a:r>
              </a:p>
              <a:p>
                <a:r>
                  <a:rPr lang="en-US" b="1" dirty="0">
                    <a:latin typeface="Monaco"/>
                  </a:rPr>
                  <a:t>   </a:t>
                </a:r>
                <a:endParaRPr lang="en-US" dirty="0"/>
              </a:p>
            </p:txBody>
          </p:sp>
        </p:grpSp>
      </p:grpSp>
      <p:sp>
        <p:nvSpPr>
          <p:cNvPr id="5" name="Slide Number Placeholder 4">
            <a:extLst>
              <a:ext uri="{FF2B5EF4-FFF2-40B4-BE49-F238E27FC236}">
                <a16:creationId xmlns:a16="http://schemas.microsoft.com/office/drawing/2014/main" id="{C833F1D0-7852-2168-0F8C-3615DAB0314C}"/>
              </a:ext>
            </a:extLst>
          </p:cNvPr>
          <p:cNvSpPr>
            <a:spLocks noGrp="1"/>
          </p:cNvSpPr>
          <p:nvPr>
            <p:ph type="sldNum" sz="quarter" idx="12"/>
          </p:nvPr>
        </p:nvSpPr>
        <p:spPr/>
        <p:txBody>
          <a:bodyPr/>
          <a:lstStyle/>
          <a:p>
            <a:fld id="{ABDA560F-461C-6043-9BC4-489BA92F7161}" type="slidenum">
              <a:rPr lang="en-US" smtClean="0"/>
              <a:t>20</a:t>
            </a:fld>
            <a:endParaRPr lang="en-US"/>
          </a:p>
        </p:txBody>
      </p:sp>
    </p:spTree>
    <p:extLst>
      <p:ext uri="{BB962C8B-B14F-4D97-AF65-F5344CB8AC3E}">
        <p14:creationId xmlns:p14="http://schemas.microsoft.com/office/powerpoint/2010/main" val="22763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98294" y="360473"/>
            <a:ext cx="10994833" cy="1340803"/>
          </a:xfrm>
        </p:spPr>
        <p:txBody>
          <a:bodyPr/>
          <a:lstStyle/>
          <a:p>
            <a:r>
              <a:rPr lang="en-US" b="1" dirty="0"/>
              <a:t>Simplifying Installations with </a:t>
            </a:r>
            <a:r>
              <a:rPr lang="en-US" b="1" dirty="0">
                <a:solidFill>
                  <a:schemeClr val="bg1"/>
                </a:solidFill>
                <a:latin typeface="Century Gothic"/>
              </a:rPr>
              <a:t>Spack</a:t>
            </a:r>
            <a:r>
              <a:rPr lang="en-US" b="1" dirty="0">
                <a:latin typeface="Century Gothic"/>
              </a:rPr>
              <a:t> </a:t>
            </a:r>
            <a:endParaRPr lang="en-US" dirty="0"/>
          </a:p>
        </p:txBody>
      </p:sp>
      <p:pic>
        <p:nvPicPr>
          <p:cNvPr id="12" name="Picture 11" descr="Spack package manager logo">
            <a:extLst>
              <a:ext uri="{FF2B5EF4-FFF2-40B4-BE49-F238E27FC236}">
                <a16:creationId xmlns:a16="http://schemas.microsoft.com/office/drawing/2014/main" id="{67B42571-94E1-B91D-5E5D-15899CECD221}"/>
              </a:ext>
            </a:extLst>
          </p:cNvPr>
          <p:cNvPicPr>
            <a:picLocks noChangeAspect="1"/>
          </p:cNvPicPr>
          <p:nvPr/>
        </p:nvPicPr>
        <p:blipFill>
          <a:blip r:embed="rId3"/>
          <a:stretch>
            <a:fillRect/>
          </a:stretch>
        </p:blipFill>
        <p:spPr>
          <a:xfrm>
            <a:off x="8168764" y="498439"/>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Environments are created and programs are installed in a few simple steps</a:t>
            </a:r>
          </a:p>
          <a:p>
            <a:pPr marL="0" indent="0">
              <a:buNone/>
            </a:pPr>
            <a:endParaRPr lang="en-US" dirty="0">
              <a:latin typeface="Helvetica Neue" panose="02000503000000020004"/>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686086" y="2585007"/>
            <a:ext cx="10895086" cy="2266101"/>
            <a:chOff x="648457" y="2905506"/>
            <a:chExt cx="10895086" cy="2266101"/>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914354"/>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aco"/>
              </a:endParaRPr>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89941" y="2905506"/>
              <a:ext cx="10515600" cy="218008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Monaco"/>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module purge</a:t>
              </a: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module load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/0.20.1</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env create </a:t>
              </a:r>
              <a:r>
                <a:rPr lang="en-US" sz="2400" b="1" dirty="0" err="1">
                  <a:latin typeface="Courier New" panose="02070309020205020404" pitchFamily="49" charset="0"/>
                  <a:cs typeface="Courier New" panose="02070309020205020404" pitchFamily="49" charset="0"/>
                </a:rPr>
                <a:t>my_first_env</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spacktivate</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my_first_env</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install --add </a:t>
              </a:r>
              <a:r>
                <a:rPr lang="en-US" sz="2400" b="1" dirty="0" err="1">
                  <a:latin typeface="Courier New" panose="02070309020205020404" pitchFamily="49" charset="0"/>
                  <a:cs typeface="Courier New" panose="02070309020205020404" pitchFamily="49" charset="0"/>
                </a:rPr>
                <a:t>samtools</a:t>
              </a:r>
              <a:endParaRPr lang="en-US" sz="2400" b="1"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AutoNum type="arabicPlain" startAt="3"/>
              </a:pPr>
              <a:endParaRPr lang="en-US" sz="2400" dirty="0">
                <a:latin typeface="Monaco"/>
              </a:endParaRPr>
            </a:p>
          </p:txBody>
        </p:sp>
      </p:grpSp>
      <p:sp>
        <p:nvSpPr>
          <p:cNvPr id="9" name="Content Placeholder 2">
            <a:extLst>
              <a:ext uri="{FF2B5EF4-FFF2-40B4-BE49-F238E27FC236}">
                <a16:creationId xmlns:a16="http://schemas.microsoft.com/office/drawing/2014/main" id="{935AAD4B-47C7-6360-8BAF-747D2D3FF4DB}"/>
              </a:ext>
            </a:extLst>
          </p:cNvPr>
          <p:cNvSpPr txBox="1">
            <a:spLocks/>
          </p:cNvSpPr>
          <p:nvPr/>
        </p:nvSpPr>
        <p:spPr>
          <a:xfrm>
            <a:off x="398294" y="5246505"/>
            <a:ext cx="11222205" cy="6883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900" dirty="0">
                <a:solidFill>
                  <a:srgbClr val="FF0000"/>
                </a:solidFill>
                <a:latin typeface="Helvetica Neue" panose="02000503000000020004"/>
              </a:rPr>
              <a:t>Warning: Don’t install packages outside of an environment!</a:t>
            </a:r>
          </a:p>
        </p:txBody>
      </p:sp>
      <p:sp>
        <p:nvSpPr>
          <p:cNvPr id="5" name="Slide Number Placeholder 4">
            <a:extLst>
              <a:ext uri="{FF2B5EF4-FFF2-40B4-BE49-F238E27FC236}">
                <a16:creationId xmlns:a16="http://schemas.microsoft.com/office/drawing/2014/main" id="{DCB72A79-4089-008D-BAB4-1453F6F3A4C5}"/>
              </a:ext>
            </a:extLst>
          </p:cNvPr>
          <p:cNvSpPr>
            <a:spLocks noGrp="1"/>
          </p:cNvSpPr>
          <p:nvPr>
            <p:ph type="sldNum" sz="quarter" idx="12"/>
          </p:nvPr>
        </p:nvSpPr>
        <p:spPr/>
        <p:txBody>
          <a:bodyPr/>
          <a:lstStyle/>
          <a:p>
            <a:fld id="{ABDA560F-461C-6043-9BC4-489BA92F7161}" type="slidenum">
              <a:rPr lang="en-US" smtClean="0"/>
              <a:t>21</a:t>
            </a:fld>
            <a:endParaRPr lang="en-US"/>
          </a:p>
        </p:txBody>
      </p:sp>
    </p:spTree>
    <p:extLst>
      <p:ext uri="{BB962C8B-B14F-4D97-AF65-F5344CB8AC3E}">
        <p14:creationId xmlns:p14="http://schemas.microsoft.com/office/powerpoint/2010/main" val="149676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83571" y="365125"/>
            <a:ext cx="10970229" cy="1340803"/>
          </a:xfrm>
        </p:spPr>
        <p:txBody>
          <a:bodyPr/>
          <a:lstStyle/>
          <a:p>
            <a:r>
              <a:rPr lang="en-US" b="1" dirty="0"/>
              <a:t>Simplifying Installations with </a:t>
            </a:r>
            <a:r>
              <a:rPr lang="en-US" b="1" dirty="0">
                <a:solidFill>
                  <a:schemeClr val="bg1"/>
                </a:solidFill>
                <a:latin typeface="Century Gothic"/>
              </a:rPr>
              <a:t>Spack</a:t>
            </a:r>
            <a:r>
              <a:rPr lang="en-US" b="1" dirty="0">
                <a:latin typeface="Century Gothic"/>
              </a:rPr>
              <a:t> </a:t>
            </a:r>
            <a:endParaRPr lang="en-US" dirty="0"/>
          </a:p>
        </p:txBody>
      </p:sp>
      <p:pic>
        <p:nvPicPr>
          <p:cNvPr id="12" name="Picture 11" descr="Spack package manager logo">
            <a:extLst>
              <a:ext uri="{FF2B5EF4-FFF2-40B4-BE49-F238E27FC236}">
                <a16:creationId xmlns:a16="http://schemas.microsoft.com/office/drawing/2014/main" id="{7DED75B5-96F1-7A06-8621-542EB71785E6}"/>
              </a:ext>
            </a:extLst>
          </p:cNvPr>
          <p:cNvPicPr>
            <a:picLocks noChangeAspect="1"/>
          </p:cNvPicPr>
          <p:nvPr/>
        </p:nvPicPr>
        <p:blipFill>
          <a:blip r:embed="rId3"/>
          <a:stretch>
            <a:fillRect/>
          </a:stretch>
        </p:blipFill>
        <p:spPr>
          <a:xfrm>
            <a:off x="8169729" y="513575"/>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Packages are installed within </a:t>
            </a:r>
            <a:r>
              <a:rPr lang="en-US" b="1" dirty="0">
                <a:latin typeface="Helvetica Neue" panose="02000503000000020004"/>
              </a:rPr>
              <a:t>activated</a:t>
            </a:r>
            <a:r>
              <a:rPr lang="en-US" dirty="0">
                <a:latin typeface="Helvetica Neue" panose="02000503000000020004"/>
              </a:rPr>
              <a:t> environments using </a:t>
            </a:r>
            <a:r>
              <a:rPr lang="en-US" dirty="0" err="1">
                <a:latin typeface="Helvetica Neue" panose="02000503000000020004"/>
              </a:rPr>
              <a:t>spack</a:t>
            </a:r>
            <a:r>
              <a:rPr lang="en-US" dirty="0">
                <a:latin typeface="Helvetica Neue" panose="02000503000000020004"/>
              </a:rPr>
              <a:t> install</a:t>
            </a:r>
          </a:p>
          <a:p>
            <a:endParaRPr lang="en-US" dirty="0">
              <a:latin typeface="Helvetica Neue" panose="02000503000000020004"/>
            </a:endParaRPr>
          </a:p>
          <a:p>
            <a:pPr marL="0" indent="0">
              <a:buNone/>
            </a:pPr>
            <a:endParaRPr lang="en-US" dirty="0">
              <a:latin typeface="Helvetica Neue" panose="02000503000000020004"/>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838200" y="3407718"/>
            <a:ext cx="10515600" cy="1796363"/>
            <a:chOff x="648457" y="3124385"/>
            <a:chExt cx="10895086" cy="2180089"/>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654291"/>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38200" y="3124385"/>
              <a:ext cx="10515600" cy="218008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entury Gothic" panose="020B0502020202020204" pitchFamily="34" charset="0"/>
              </a:endParaRP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install --add </a:t>
              </a:r>
              <a:r>
                <a:rPr lang="en-US" sz="2400" b="1" dirty="0" err="1">
                  <a:latin typeface="Courier New" panose="02070309020205020404" pitchFamily="49" charset="0"/>
                  <a:cs typeface="Courier New" panose="02070309020205020404" pitchFamily="49" charset="0"/>
                </a:rPr>
                <a:t>samtools</a:t>
              </a:r>
              <a:r>
                <a:rPr lang="en-US" sz="2400" b="1" dirty="0">
                  <a:latin typeface="Courier New" panose="02070309020205020404" pitchFamily="49" charset="0"/>
                  <a:cs typeface="Courier New" panose="02070309020205020404" pitchFamily="49" charset="0"/>
                </a:rPr>
                <a:t>	#install default </a:t>
              </a:r>
              <a:r>
                <a:rPr lang="en-US" sz="2400" b="1" dirty="0" err="1">
                  <a:latin typeface="Courier New" panose="02070309020205020404" pitchFamily="49" charset="0"/>
                  <a:cs typeface="Courier New" panose="02070309020205020404" pitchFamily="49" charset="0"/>
                </a:rPr>
                <a:t>samtools</a:t>
              </a:r>
              <a:endParaRPr lang="en-US" sz="2400" b="1" dirty="0">
                <a:latin typeface="Courier New" panose="02070309020205020404" pitchFamily="49" charset="0"/>
                <a:cs typeface="Courier New" panose="02070309020205020404" pitchFamily="49" charset="0"/>
              </a:endParaRPr>
            </a:p>
            <a:p>
              <a:pPr marL="0" indent="0">
                <a:lnSpc>
                  <a:spcPct val="120000"/>
                </a:lnSpc>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install --add </a:t>
              </a:r>
              <a:r>
                <a:rPr lang="en-US" sz="2400" b="1" dirty="0">
                  <a:latin typeface="Courier New" panose="02070309020205020404" pitchFamily="49" charset="0"/>
                  <a:ea typeface="+mn-lt"/>
                  <a:cs typeface="Courier New" panose="02070309020205020404" pitchFamily="49" charset="0"/>
                </a:rPr>
                <a:t>samtools@1.9	</a:t>
              </a:r>
              <a:r>
                <a:rPr lang="en-US" sz="2400" b="1" dirty="0">
                  <a:latin typeface="Courier New" panose="02070309020205020404" pitchFamily="49" charset="0"/>
                  <a:cs typeface="Courier New" panose="02070309020205020404" pitchFamily="49" charset="0"/>
                </a:rPr>
                <a:t>#install specific version</a:t>
              </a:r>
            </a:p>
            <a:p>
              <a:pPr marL="0" indent="0">
                <a:buNone/>
              </a:pPr>
              <a:r>
                <a:rPr lang="en-US" sz="2400" dirty="0">
                  <a:latin typeface="Monaco"/>
                </a:rPr>
                <a:t>	</a:t>
              </a:r>
            </a:p>
          </p:txBody>
        </p:sp>
      </p:grpSp>
      <p:sp>
        <p:nvSpPr>
          <p:cNvPr id="5" name="Slide Number Placeholder 4">
            <a:extLst>
              <a:ext uri="{FF2B5EF4-FFF2-40B4-BE49-F238E27FC236}">
                <a16:creationId xmlns:a16="http://schemas.microsoft.com/office/drawing/2014/main" id="{E99C5286-102C-7054-8253-926C6B3F1555}"/>
              </a:ext>
            </a:extLst>
          </p:cNvPr>
          <p:cNvSpPr>
            <a:spLocks noGrp="1"/>
          </p:cNvSpPr>
          <p:nvPr>
            <p:ph type="sldNum" sz="quarter" idx="12"/>
          </p:nvPr>
        </p:nvSpPr>
        <p:spPr/>
        <p:txBody>
          <a:bodyPr/>
          <a:lstStyle/>
          <a:p>
            <a:fld id="{ABDA560F-461C-6043-9BC4-489BA92F7161}" type="slidenum">
              <a:rPr lang="en-US" smtClean="0"/>
              <a:t>22</a:t>
            </a:fld>
            <a:endParaRPr lang="en-US"/>
          </a:p>
        </p:txBody>
      </p:sp>
    </p:spTree>
    <p:extLst>
      <p:ext uri="{BB962C8B-B14F-4D97-AF65-F5344CB8AC3E}">
        <p14:creationId xmlns:p14="http://schemas.microsoft.com/office/powerpoint/2010/main" val="122116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529282" y="359852"/>
            <a:ext cx="10515600" cy="1325563"/>
          </a:xfrm>
        </p:spPr>
        <p:txBody>
          <a:bodyPr/>
          <a:lstStyle/>
          <a:p>
            <a:r>
              <a:rPr lang="en-US" b="1" dirty="0"/>
              <a:t>Simplifying Installations with </a:t>
            </a:r>
            <a:r>
              <a:rPr lang="en-US" b="1" dirty="0">
                <a:solidFill>
                  <a:schemeClr val="bg1"/>
                </a:solidFill>
                <a:latin typeface="Century Gothic"/>
              </a:rPr>
              <a:t>Spack</a:t>
            </a:r>
          </a:p>
        </p:txBody>
      </p:sp>
      <p:pic>
        <p:nvPicPr>
          <p:cNvPr id="5" name="Picture 4" descr="Spack package manager logo">
            <a:extLst>
              <a:ext uri="{FF2B5EF4-FFF2-40B4-BE49-F238E27FC236}">
                <a16:creationId xmlns:a16="http://schemas.microsoft.com/office/drawing/2014/main" id="{AC23465F-3B47-1D27-B6EB-C1C0DD8D506D}"/>
              </a:ext>
            </a:extLst>
          </p:cNvPr>
          <p:cNvPicPr>
            <a:picLocks noChangeAspect="1"/>
          </p:cNvPicPr>
          <p:nvPr/>
        </p:nvPicPr>
        <p:blipFill>
          <a:blip r:embed="rId3"/>
          <a:stretch>
            <a:fillRect/>
          </a:stretch>
        </p:blipFill>
        <p:spPr>
          <a:xfrm>
            <a:off x="8394063" y="500682"/>
            <a:ext cx="3624942" cy="1043901"/>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vert="horz" lIns="91440" tIns="45720" rIns="91440" bIns="45720" rtlCol="0" anchor="t">
            <a:normAutofit/>
          </a:bodyPr>
          <a:lstStyle/>
          <a:p>
            <a:r>
              <a:rPr lang="en-US" dirty="0" err="1">
                <a:latin typeface="Helvetica Neue" panose="02000503000000020004"/>
                <a:cs typeface="Arial" panose="020B0604020202020204"/>
              </a:rPr>
              <a:t>Spack</a:t>
            </a:r>
            <a:r>
              <a:rPr lang="en-US" dirty="0">
                <a:latin typeface="Helvetica Neue" panose="02000503000000020004"/>
                <a:cs typeface="Arial" panose="020B0604020202020204"/>
              </a:rPr>
              <a:t> installations can be slow but will progress more quickly with more cores. </a:t>
            </a:r>
          </a:p>
          <a:p>
            <a:pPr lvl="2"/>
            <a:r>
              <a:rPr lang="en-US" sz="2800" b="0" i="0" dirty="0">
                <a:effectLst/>
                <a:latin typeface="Helvetica Neue" panose="02000503000000020004"/>
              </a:rPr>
              <a:t>Spack builds all packages in parallel. </a:t>
            </a:r>
          </a:p>
          <a:p>
            <a:pPr lvl="2"/>
            <a:r>
              <a:rPr lang="en-US" sz="2800" b="0" i="0" dirty="0">
                <a:effectLst/>
                <a:latin typeface="Helvetica Neue" panose="02000503000000020004"/>
              </a:rPr>
              <a:t>The default parallelism is equal to the number of cores available to the process, up to 16. </a:t>
            </a:r>
            <a:endParaRPr lang="en-US" sz="2800" dirty="0">
              <a:latin typeface="Helvetica Neue" panose="02000503000000020004"/>
              <a:cs typeface="Arial" panose="020B0604020202020204"/>
            </a:endParaRPr>
          </a:p>
        </p:txBody>
      </p:sp>
      <p:sp>
        <p:nvSpPr>
          <p:cNvPr id="7" name="Slide Number Placeholder 6">
            <a:extLst>
              <a:ext uri="{FF2B5EF4-FFF2-40B4-BE49-F238E27FC236}">
                <a16:creationId xmlns:a16="http://schemas.microsoft.com/office/drawing/2014/main" id="{04FB2E9C-09B9-EDC6-9D8A-ECE5694ACC7A}"/>
              </a:ext>
            </a:extLst>
          </p:cNvPr>
          <p:cNvSpPr>
            <a:spLocks noGrp="1"/>
          </p:cNvSpPr>
          <p:nvPr>
            <p:ph type="sldNum" sz="quarter" idx="12"/>
          </p:nvPr>
        </p:nvSpPr>
        <p:spPr/>
        <p:txBody>
          <a:bodyPr/>
          <a:lstStyle/>
          <a:p>
            <a:fld id="{ABDA560F-461C-6043-9BC4-489BA92F7161}" type="slidenum">
              <a:rPr lang="en-US" smtClean="0"/>
              <a:t>23</a:t>
            </a:fld>
            <a:endParaRPr lang="en-US"/>
          </a:p>
        </p:txBody>
      </p:sp>
    </p:spTree>
    <p:extLst>
      <p:ext uri="{BB962C8B-B14F-4D97-AF65-F5344CB8AC3E}">
        <p14:creationId xmlns:p14="http://schemas.microsoft.com/office/powerpoint/2010/main" val="281258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34545" y="237098"/>
            <a:ext cx="11019255" cy="1340803"/>
          </a:xfrm>
        </p:spPr>
        <p:txBody>
          <a:bodyPr/>
          <a:lstStyle/>
          <a:p>
            <a:r>
              <a:rPr lang="en-US" b="1" dirty="0"/>
              <a:t>Simplifying Installations with </a:t>
            </a:r>
            <a:r>
              <a:rPr lang="en-US" b="1" dirty="0">
                <a:solidFill>
                  <a:schemeClr val="bg1"/>
                </a:solidFill>
                <a:latin typeface="Century Gothic"/>
              </a:rPr>
              <a:t>Spack</a:t>
            </a:r>
            <a:endParaRPr lang="en-US" dirty="0">
              <a:solidFill>
                <a:schemeClr val="bg1"/>
              </a:solidFill>
            </a:endParaRPr>
          </a:p>
        </p:txBody>
      </p:sp>
      <p:pic>
        <p:nvPicPr>
          <p:cNvPr id="11" name="Picture 10" descr="Spack package manager logo">
            <a:extLst>
              <a:ext uri="{FF2B5EF4-FFF2-40B4-BE49-F238E27FC236}">
                <a16:creationId xmlns:a16="http://schemas.microsoft.com/office/drawing/2014/main" id="{34817A97-2167-1F58-1795-11505E261FB8}"/>
              </a:ext>
            </a:extLst>
          </p:cNvPr>
          <p:cNvPicPr>
            <a:picLocks noChangeAspect="1"/>
          </p:cNvPicPr>
          <p:nvPr/>
        </p:nvPicPr>
        <p:blipFill>
          <a:blip r:embed="rId3"/>
          <a:stretch>
            <a:fillRect/>
          </a:stretch>
        </p:blipFill>
        <p:spPr>
          <a:xfrm>
            <a:off x="8169729" y="360256"/>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vert="horz" lIns="91440" tIns="45720" rIns="91440" bIns="45720" rtlCol="0" anchor="t">
            <a:normAutofit/>
          </a:bodyPr>
          <a:lstStyle/>
          <a:p>
            <a:r>
              <a:rPr lang="en-US" dirty="0">
                <a:latin typeface="Helvetica Neue" panose="02000503000000020004"/>
              </a:rPr>
              <a:t>Useful </a:t>
            </a:r>
            <a:r>
              <a:rPr lang="en-US" dirty="0" err="1">
                <a:latin typeface="Helvetica Neue" panose="02000503000000020004"/>
              </a:rPr>
              <a:t>spack</a:t>
            </a:r>
            <a:r>
              <a:rPr lang="en-US" dirty="0">
                <a:latin typeface="Helvetica Neue" panose="02000503000000020004"/>
              </a:rPr>
              <a:t> commands</a:t>
            </a:r>
          </a:p>
        </p:txBody>
      </p:sp>
      <p:grpSp>
        <p:nvGrpSpPr>
          <p:cNvPr id="5" name="Group 4">
            <a:extLst>
              <a:ext uri="{FF2B5EF4-FFF2-40B4-BE49-F238E27FC236}">
                <a16:creationId xmlns:a16="http://schemas.microsoft.com/office/drawing/2014/main" id="{7A9D6EB9-A572-1B30-E297-5B4419215CFB}"/>
              </a:ext>
            </a:extLst>
          </p:cNvPr>
          <p:cNvGrpSpPr/>
          <p:nvPr/>
        </p:nvGrpSpPr>
        <p:grpSpPr>
          <a:xfrm>
            <a:off x="569877" y="2212267"/>
            <a:ext cx="11407263" cy="4061991"/>
            <a:chOff x="569877" y="3824816"/>
            <a:chExt cx="11407263" cy="1514939"/>
          </a:xfrm>
        </p:grpSpPr>
        <p:sp>
          <p:nvSpPr>
            <p:cNvPr id="7" name="Rectangle 6">
              <a:extLst>
                <a:ext uri="{FF2B5EF4-FFF2-40B4-BE49-F238E27FC236}">
                  <a16:creationId xmlns:a16="http://schemas.microsoft.com/office/drawing/2014/main" id="{2D7EBED7-0821-8240-0EA9-1C4E62F92616}"/>
                </a:ext>
              </a:extLst>
            </p:cNvPr>
            <p:cNvSpPr/>
            <p:nvPr/>
          </p:nvSpPr>
          <p:spPr>
            <a:xfrm>
              <a:off x="569877" y="3911411"/>
              <a:ext cx="11052246" cy="1378142"/>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D725238-725D-4BB1-0D86-FD5BBFA97B9B}"/>
                </a:ext>
              </a:extLst>
            </p:cNvPr>
            <p:cNvSpPr txBox="1">
              <a:spLocks/>
            </p:cNvSpPr>
            <p:nvPr/>
          </p:nvSpPr>
          <p:spPr>
            <a:xfrm>
              <a:off x="719527" y="3824816"/>
              <a:ext cx="11257613" cy="15149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ourier New" panose="02070309020205020404" pitchFamily="49" charset="0"/>
                <a:cs typeface="Courier New" panose="02070309020205020404" pitchFamily="49" charset="0"/>
              </a:endParaRP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env list 				# list all your environments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remove &lt;env&gt; 			# remove an environment</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uninstall &lt;</a:t>
              </a:r>
              <a:r>
                <a:rPr lang="en-US" sz="2000" b="1" dirty="0" err="1">
                  <a:latin typeface="Courier New" panose="02070309020205020404" pitchFamily="49" charset="0"/>
                  <a:cs typeface="Courier New" panose="02070309020205020404" pitchFamily="49" charset="0"/>
                </a:rPr>
                <a:t>packagename</a:t>
              </a:r>
              <a:r>
                <a:rPr lang="en-US" sz="2000" b="1" dirty="0">
                  <a:latin typeface="Courier New" panose="02070309020205020404" pitchFamily="49" charset="0"/>
                  <a:cs typeface="Courier New" panose="02070309020205020404" pitchFamily="49" charset="0"/>
                </a:rPr>
                <a:t>&gt; 	# remove package  </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env status 				# check which env you’re in</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info &lt;</a:t>
              </a:r>
              <a:r>
                <a:rPr lang="en-US" sz="2000" b="1" dirty="0" err="1">
                  <a:latin typeface="Courier New" panose="02070309020205020404" pitchFamily="49" charset="0"/>
                  <a:cs typeface="Courier New" panose="02070309020205020404" pitchFamily="49" charset="0"/>
                </a:rPr>
                <a:t>packagename</a:t>
              </a:r>
              <a:r>
                <a:rPr lang="en-US" sz="2000" b="1" dirty="0">
                  <a:latin typeface="Courier New" panose="02070309020205020404" pitchFamily="49" charset="0"/>
                  <a:cs typeface="Courier New" panose="02070309020205020404" pitchFamily="49" charset="0"/>
                </a:rPr>
                <a:t>&gt; 		# prints detailed package info</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find 					# show installed packages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despacktivate</a:t>
              </a:r>
              <a:r>
                <a:rPr lang="en-US" sz="2000" b="1" dirty="0">
                  <a:latin typeface="Courier New" panose="02070309020205020404" pitchFamily="49" charset="0"/>
                  <a:cs typeface="Courier New" panose="02070309020205020404" pitchFamily="49" charset="0"/>
                </a:rPr>
                <a:t> 				# deactivate environment</a:t>
              </a:r>
            </a:p>
            <a:p>
              <a:pPr marL="0" indent="0">
                <a:lnSpc>
                  <a:spcPct val="100000"/>
                </a:lnSpc>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spec &lt;</a:t>
              </a:r>
              <a:r>
                <a:rPr lang="en-US" sz="2000" b="1" dirty="0" err="1">
                  <a:latin typeface="Courier New" panose="02070309020205020404" pitchFamily="49" charset="0"/>
                  <a:cs typeface="Courier New" panose="02070309020205020404" pitchFamily="49" charset="0"/>
                </a:rPr>
                <a:t>packagename</a:t>
              </a:r>
              <a:r>
                <a:rPr lang="en-US" sz="2000" b="1" dirty="0">
                  <a:latin typeface="Courier New" panose="02070309020205020404" pitchFamily="49" charset="0"/>
                  <a:cs typeface="Courier New" panose="02070309020205020404" pitchFamily="49" charset="0"/>
                </a:rPr>
                <a:t>&gt; 		# list packages plan	</a:t>
              </a:r>
              <a:r>
                <a:rPr lang="en-US" sz="2000" dirty="0">
                  <a:latin typeface="Monaco" pitchFamily="2" charset="77"/>
                </a:rPr>
                <a:t>				</a:t>
              </a:r>
            </a:p>
          </p:txBody>
        </p:sp>
      </p:grpSp>
      <p:sp>
        <p:nvSpPr>
          <p:cNvPr id="6" name="Slide Number Placeholder 5">
            <a:extLst>
              <a:ext uri="{FF2B5EF4-FFF2-40B4-BE49-F238E27FC236}">
                <a16:creationId xmlns:a16="http://schemas.microsoft.com/office/drawing/2014/main" id="{C8EBC07F-3681-6BCE-C18E-E3EFB4899885}"/>
              </a:ext>
            </a:extLst>
          </p:cNvPr>
          <p:cNvSpPr>
            <a:spLocks noGrp="1"/>
          </p:cNvSpPr>
          <p:nvPr>
            <p:ph type="sldNum" sz="quarter" idx="12"/>
          </p:nvPr>
        </p:nvSpPr>
        <p:spPr/>
        <p:txBody>
          <a:bodyPr/>
          <a:lstStyle/>
          <a:p>
            <a:fld id="{ABDA560F-461C-6043-9BC4-489BA92F7161}" type="slidenum">
              <a:rPr lang="en-US" smtClean="0"/>
              <a:t>24</a:t>
            </a:fld>
            <a:endParaRPr lang="en-US"/>
          </a:p>
        </p:txBody>
      </p:sp>
    </p:spTree>
    <p:extLst>
      <p:ext uri="{BB962C8B-B14F-4D97-AF65-F5344CB8AC3E}">
        <p14:creationId xmlns:p14="http://schemas.microsoft.com/office/powerpoint/2010/main" val="4270491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508006" y="360473"/>
            <a:ext cx="10936995" cy="1340803"/>
          </a:xfrm>
        </p:spPr>
        <p:txBody>
          <a:bodyPr/>
          <a:lstStyle/>
          <a:p>
            <a:r>
              <a:rPr lang="en-US" b="1" dirty="0"/>
              <a:t>Simplifying Installations with </a:t>
            </a:r>
            <a:r>
              <a:rPr lang="en-US" b="1" dirty="0">
                <a:solidFill>
                  <a:schemeClr val="bg1"/>
                </a:solidFill>
                <a:latin typeface="Century Gothic"/>
              </a:rPr>
              <a:t>Spack</a:t>
            </a:r>
            <a:endParaRPr lang="en-US" dirty="0">
              <a:solidFill>
                <a:schemeClr val="bg1"/>
              </a:solidFill>
            </a:endParaRPr>
          </a:p>
        </p:txBody>
      </p:sp>
      <p:pic>
        <p:nvPicPr>
          <p:cNvPr id="11" name="Picture 10" descr="Spack package manager logo">
            <a:extLst>
              <a:ext uri="{FF2B5EF4-FFF2-40B4-BE49-F238E27FC236}">
                <a16:creationId xmlns:a16="http://schemas.microsoft.com/office/drawing/2014/main" id="{55579115-F622-3F29-C7C4-156638B90322}"/>
              </a:ext>
            </a:extLst>
          </p:cNvPr>
          <p:cNvPicPr>
            <a:picLocks noChangeAspect="1"/>
          </p:cNvPicPr>
          <p:nvPr/>
        </p:nvPicPr>
        <p:blipFill>
          <a:blip r:embed="rId3"/>
          <a:stretch>
            <a:fillRect/>
          </a:stretch>
        </p:blipFill>
        <p:spPr>
          <a:xfrm>
            <a:off x="8402031" y="466697"/>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vert="horz" lIns="91440" tIns="45720" rIns="91440" bIns="45720" rtlCol="0" anchor="t">
            <a:normAutofit/>
          </a:bodyPr>
          <a:lstStyle/>
          <a:p>
            <a:r>
              <a:rPr lang="en-US" dirty="0">
                <a:latin typeface="Helvetica Neue" panose="02000503000000020004"/>
              </a:rPr>
              <a:t>Useful </a:t>
            </a:r>
            <a:r>
              <a:rPr lang="en-US" dirty="0" err="1">
                <a:latin typeface="Helvetica Neue" panose="02000503000000020004"/>
              </a:rPr>
              <a:t>spack</a:t>
            </a:r>
            <a:r>
              <a:rPr lang="en-US" dirty="0">
                <a:latin typeface="Helvetica Neue" panose="02000503000000020004"/>
              </a:rPr>
              <a:t> file paths</a:t>
            </a:r>
          </a:p>
        </p:txBody>
      </p:sp>
      <p:grpSp>
        <p:nvGrpSpPr>
          <p:cNvPr id="9" name="Group 8">
            <a:extLst>
              <a:ext uri="{FF2B5EF4-FFF2-40B4-BE49-F238E27FC236}">
                <a16:creationId xmlns:a16="http://schemas.microsoft.com/office/drawing/2014/main" id="{135E1F56-FFCD-E6DF-3643-74051A07CC50}"/>
              </a:ext>
            </a:extLst>
          </p:cNvPr>
          <p:cNvGrpSpPr/>
          <p:nvPr/>
        </p:nvGrpSpPr>
        <p:grpSpPr>
          <a:xfrm>
            <a:off x="569877" y="2155248"/>
            <a:ext cx="11052246" cy="3965601"/>
            <a:chOff x="569877" y="3824816"/>
            <a:chExt cx="11052246" cy="1478990"/>
          </a:xfrm>
        </p:grpSpPr>
        <p:sp>
          <p:nvSpPr>
            <p:cNvPr id="6" name="Rectangle 5">
              <a:extLst>
                <a:ext uri="{FF2B5EF4-FFF2-40B4-BE49-F238E27FC236}">
                  <a16:creationId xmlns:a16="http://schemas.microsoft.com/office/drawing/2014/main" id="{A80729F3-D412-FC2D-BD21-74C655745520}"/>
                </a:ext>
              </a:extLst>
            </p:cNvPr>
            <p:cNvSpPr/>
            <p:nvPr/>
          </p:nvSpPr>
          <p:spPr>
            <a:xfrm>
              <a:off x="569877" y="3911411"/>
              <a:ext cx="11052246" cy="1392395"/>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719528" y="3824816"/>
              <a:ext cx="10634272" cy="13139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root of the </a:t>
              </a:r>
              <a:r>
                <a:rPr lang="en-US" sz="2000" b="1" dirty="0" err="1">
                  <a:latin typeface="Courier New" panose="02070309020205020404" pitchFamily="49" charset="0"/>
                  <a:ea typeface="Helvetica Neue" panose="02000503000000020004" pitchFamily="2" charset="0"/>
                  <a:cs typeface="Courier New" panose="02070309020205020404" pitchFamily="49" charset="0"/>
                </a:rPr>
                <a:t>spack</a:t>
              </a:r>
              <a:r>
                <a:rPr lang="en-US" sz="2000" b="1" dirty="0">
                  <a:latin typeface="Courier New" panose="02070309020205020404" pitchFamily="49" charset="0"/>
                  <a:ea typeface="Helvetica Neue" panose="02000503000000020004" pitchFamily="2" charset="0"/>
                  <a:cs typeface="Courier New" panose="02070309020205020404" pitchFamily="49" charset="0"/>
                </a:rPr>
                <a:t> install tree</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/projects/$USER/software/</a:t>
              </a:r>
              <a:r>
                <a:rPr lang="en-US" sz="2000" b="1" dirty="0" err="1">
                  <a:latin typeface="Courier New" panose="02070309020205020404" pitchFamily="49" charset="0"/>
                  <a:cs typeface="Courier New" panose="02070309020205020404" pitchFamily="49" charset="0"/>
                </a:rPr>
                <a:t>spack</a:t>
              </a: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package executables - these are symbolically linked to 	the installation tree subdirectory</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ea typeface="+mn-lt"/>
                  <a:cs typeface="Courier New" panose="02070309020205020404" pitchFamily="49" charset="0"/>
                </a:rPr>
                <a:t>projects/$USER/</a:t>
              </a:r>
              <a:r>
                <a:rPr lang="en-US" sz="2000" b="1" dirty="0" err="1">
                  <a:latin typeface="Courier New" panose="02070309020205020404" pitchFamily="49" charset="0"/>
                  <a:ea typeface="+mn-lt"/>
                  <a:cs typeface="Courier New" panose="02070309020205020404" pitchFamily="49" charset="0"/>
                </a:rPr>
                <a:t>spack</a:t>
              </a:r>
              <a:r>
                <a:rPr lang="en-US" sz="2000" b="1" dirty="0">
                  <a:latin typeface="Courier New" panose="02070309020205020404" pitchFamily="49" charset="0"/>
                  <a:ea typeface="+mn-lt"/>
                  <a:cs typeface="Courier New" panose="02070309020205020404" pitchFamily="49" charset="0"/>
                </a:rPr>
                <a:t>/environments/&lt;env&gt;/.</a:t>
              </a:r>
              <a:r>
                <a:rPr lang="en-US" sz="2000" b="1" dirty="0" err="1">
                  <a:latin typeface="Courier New" panose="02070309020205020404" pitchFamily="49" charset="0"/>
                  <a:ea typeface="+mn-lt"/>
                  <a:cs typeface="Courier New" panose="02070309020205020404" pitchFamily="49" charset="0"/>
                </a:rPr>
                <a:t>spack</a:t>
              </a:r>
              <a:r>
                <a:rPr lang="en-US" sz="2000" b="1" dirty="0">
                  <a:latin typeface="Courier New" panose="02070309020205020404" pitchFamily="49" charset="0"/>
                  <a:ea typeface="+mn-lt"/>
                  <a:cs typeface="Courier New" panose="02070309020205020404" pitchFamily="49" charset="0"/>
                </a:rPr>
                <a:t>-env/view/bin</a:t>
              </a:r>
              <a:endParaRPr lang="en-US" sz="20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a:t>
              </a:r>
              <a:r>
                <a:rPr lang="en-US" sz="2000" b="1" dirty="0" err="1">
                  <a:latin typeface="Courier New" panose="02070309020205020404" pitchFamily="49" charset="0"/>
                  <a:ea typeface="Helvetica Neue" panose="02000503000000020004" pitchFamily="2" charset="0"/>
                  <a:cs typeface="Courier New" panose="02070309020205020404" pitchFamily="49" charset="0"/>
                </a:rPr>
                <a:t>spack</a:t>
              </a:r>
              <a:r>
                <a:rPr lang="en-US" sz="2000" b="1" dirty="0">
                  <a:latin typeface="Courier New" panose="02070309020205020404" pitchFamily="49" charset="0"/>
                  <a:ea typeface="Helvetica Neue" panose="02000503000000020004" pitchFamily="2" charset="0"/>
                  <a:cs typeface="Courier New" panose="02070309020205020404" pitchFamily="49" charset="0"/>
                </a:rPr>
                <a:t> config file</a:t>
              </a: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/home/$USER/.</a:t>
              </a:r>
              <a:r>
                <a:rPr lang="en-US" sz="2000" b="1" dirty="0" err="1">
                  <a:latin typeface="Courier New" panose="02070309020205020404" pitchFamily="49" charset="0"/>
                  <a:ea typeface="Helvetica Neue" panose="02000503000000020004" pitchFamily="2" charset="0"/>
                  <a:cs typeface="Courier New" panose="02070309020205020404" pitchFamily="49" charset="0"/>
                </a:rPr>
                <a:t>spack</a:t>
              </a:r>
              <a:r>
                <a:rPr lang="en-US" sz="2000" b="1" dirty="0">
                  <a:latin typeface="Courier New" panose="02070309020205020404" pitchFamily="49" charset="0"/>
                  <a:ea typeface="Helvetica Neue" panose="02000503000000020004" pitchFamily="2" charset="0"/>
                  <a:cs typeface="Courier New" panose="02070309020205020404" pitchFamily="49" charset="0"/>
                </a:rPr>
                <a:t>/</a:t>
              </a:r>
              <a:r>
                <a:rPr lang="en-US" sz="2000" b="1" dirty="0" err="1">
                  <a:latin typeface="Courier New" panose="02070309020205020404" pitchFamily="49" charset="0"/>
                  <a:ea typeface="Helvetica Neue" panose="02000503000000020004" pitchFamily="2" charset="0"/>
                  <a:cs typeface="Courier New" panose="02070309020205020404" pitchFamily="49" charset="0"/>
                </a:rPr>
                <a:t>config.yaml</a:t>
              </a: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lnSpc>
                  <a:spcPct val="100000"/>
                </a:lnSpc>
                <a:buNone/>
              </a:pPr>
              <a:r>
                <a:rPr lang="en-US" sz="2000" dirty="0">
                  <a:latin typeface="Monaco"/>
                </a:rPr>
                <a:t>	</a:t>
              </a:r>
            </a:p>
          </p:txBody>
        </p:sp>
      </p:grpSp>
      <p:sp>
        <p:nvSpPr>
          <p:cNvPr id="5" name="Slide Number Placeholder 4">
            <a:extLst>
              <a:ext uri="{FF2B5EF4-FFF2-40B4-BE49-F238E27FC236}">
                <a16:creationId xmlns:a16="http://schemas.microsoft.com/office/drawing/2014/main" id="{768565B1-3609-7FF0-F9C4-FAA709932832}"/>
              </a:ext>
            </a:extLst>
          </p:cNvPr>
          <p:cNvSpPr>
            <a:spLocks noGrp="1"/>
          </p:cNvSpPr>
          <p:nvPr>
            <p:ph type="sldNum" sz="quarter" idx="12"/>
          </p:nvPr>
        </p:nvSpPr>
        <p:spPr/>
        <p:txBody>
          <a:bodyPr/>
          <a:lstStyle/>
          <a:p>
            <a:fld id="{ABDA560F-461C-6043-9BC4-489BA92F7161}" type="slidenum">
              <a:rPr lang="en-US" smtClean="0"/>
              <a:t>25</a:t>
            </a:fld>
            <a:endParaRPr lang="en-US"/>
          </a:p>
        </p:txBody>
      </p:sp>
    </p:spTree>
    <p:extLst>
      <p:ext uri="{BB962C8B-B14F-4D97-AF65-F5344CB8AC3E}">
        <p14:creationId xmlns:p14="http://schemas.microsoft.com/office/powerpoint/2010/main" val="29644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97526" y="365125"/>
            <a:ext cx="10956274" cy="1334743"/>
          </a:xfrm>
        </p:spPr>
        <p:txBody>
          <a:bodyPr/>
          <a:lstStyle/>
          <a:p>
            <a:r>
              <a:rPr lang="en-US" b="1" dirty="0"/>
              <a:t>Want to go the extra mile? </a:t>
            </a:r>
          </a:p>
        </p:txBody>
      </p:sp>
      <p:sp>
        <p:nvSpPr>
          <p:cNvPr id="22" name="TextBox 21">
            <a:extLst>
              <a:ext uri="{FF2B5EF4-FFF2-40B4-BE49-F238E27FC236}">
                <a16:creationId xmlns:a16="http://schemas.microsoft.com/office/drawing/2014/main" id="{CDAE866F-9A4C-BC78-08C5-4310C2B3246B}"/>
              </a:ext>
            </a:extLst>
          </p:cNvPr>
          <p:cNvSpPr txBox="1"/>
          <p:nvPr/>
        </p:nvSpPr>
        <p:spPr>
          <a:xfrm>
            <a:off x="569877" y="1690687"/>
            <a:ext cx="11052246" cy="4401205"/>
          </a:xfrm>
          <a:prstGeom prst="rect">
            <a:avLst/>
          </a:prstGeom>
          <a:noFill/>
        </p:spPr>
        <p:txBody>
          <a:bodyPr wrap="square" lIns="91440" tIns="45720" rIns="91440" bIns="45720" rtlCol="0" anchor="ctr">
            <a:spAutoFit/>
          </a:bodyPr>
          <a:lstStyle/>
          <a:p>
            <a:r>
              <a:rPr lang="en-US" sz="2800" dirty="0">
                <a:latin typeface="Helvetica Neue" panose="02000503000000020004"/>
              </a:rPr>
              <a:t>Try our Hands-on exercise provided in EXERCISES.md. </a:t>
            </a:r>
            <a:r>
              <a:rPr lang="en-US" sz="2800" u="sng" dirty="0">
                <a:latin typeface="Helvetica Neue" panose="02000503000000020004"/>
              </a:rPr>
              <a:t>This is not required for the micro-credential. </a:t>
            </a:r>
          </a:p>
          <a:p>
            <a:endParaRPr lang="en-US" sz="2800" dirty="0">
              <a:latin typeface="Helvetica Neue" panose="02000503000000020004"/>
            </a:endParaRPr>
          </a:p>
          <a:p>
            <a:r>
              <a:rPr lang="en-US" sz="2800" b="1" dirty="0">
                <a:latin typeface="Helvetica Neue" panose="02000503000000020004"/>
              </a:rPr>
              <a:t>Objectives:</a:t>
            </a:r>
          </a:p>
          <a:p>
            <a:pPr marL="514350" indent="-514350">
              <a:buFont typeface="+mj-lt"/>
              <a:buAutoNum type="arabicPeriod"/>
            </a:pPr>
            <a:r>
              <a:rPr lang="en-US" sz="2800" dirty="0">
                <a:latin typeface="Helvetica Neue" panose="02000503000000020004"/>
              </a:rPr>
              <a:t>Create a Spack environment</a:t>
            </a:r>
          </a:p>
          <a:p>
            <a:pPr marL="514350" indent="-514350">
              <a:buFont typeface="+mj-lt"/>
              <a:buAutoNum type="arabicPeriod"/>
            </a:pPr>
            <a:r>
              <a:rPr lang="en-US" sz="2800" dirty="0">
                <a:latin typeface="Helvetica Neue" panose="02000503000000020004"/>
              </a:rPr>
              <a:t>Install </a:t>
            </a:r>
            <a:r>
              <a:rPr lang="en-US" sz="2800" dirty="0" err="1">
                <a:latin typeface="Helvetica Neue" panose="02000503000000020004"/>
                <a:cs typeface="Courier New" panose="02070309020205020404" pitchFamily="49" charset="0"/>
              </a:rPr>
              <a:t>fastqc</a:t>
            </a:r>
            <a:r>
              <a:rPr lang="en-US" sz="2800" dirty="0">
                <a:latin typeface="Helvetica Neue" panose="02000503000000020004"/>
              </a:rPr>
              <a:t> in your Spack environment</a:t>
            </a:r>
          </a:p>
          <a:p>
            <a:endParaRPr lang="en-US" sz="2800" dirty="0">
              <a:latin typeface="Helvetica Neue" panose="02000503000000020004"/>
            </a:endParaRPr>
          </a:p>
          <a:p>
            <a:r>
              <a:rPr lang="en-US" sz="2800" b="1" dirty="0">
                <a:latin typeface="Helvetica Neue" panose="02000503000000020004"/>
              </a:rPr>
              <a:t>Estimated time to complete</a:t>
            </a:r>
            <a:r>
              <a:rPr lang="en-US" sz="2800" dirty="0">
                <a:latin typeface="Helvetica Neue" panose="02000503000000020004"/>
              </a:rPr>
              <a:t>: 20 minutes</a:t>
            </a:r>
            <a:endParaRPr lang="en-US" sz="2800" b="1" dirty="0">
              <a:latin typeface="Helvetica Neue" panose="02000503000000020004"/>
            </a:endParaRPr>
          </a:p>
          <a:p>
            <a:r>
              <a:rPr lang="en-US" sz="2800" b="1" dirty="0">
                <a:latin typeface="Helvetica Neue" panose="02000503000000020004"/>
              </a:rPr>
              <a:t>Documentation: </a:t>
            </a:r>
            <a:r>
              <a:rPr lang="en-US" sz="2800" b="1" dirty="0">
                <a:latin typeface="Helvetica Neue" panose="02000503000000020004"/>
                <a:hlinkClick r:id="rId3"/>
              </a:rPr>
              <a:t>https://curc.readthedocs.io/en/latest/software/spack.html</a:t>
            </a:r>
            <a:r>
              <a:rPr lang="en-US" sz="2800" b="1" dirty="0">
                <a:latin typeface="Helvetica Neue" panose="02000503000000020004"/>
              </a:rPr>
              <a:t> </a:t>
            </a:r>
          </a:p>
        </p:txBody>
      </p:sp>
      <p:sp>
        <p:nvSpPr>
          <p:cNvPr id="5" name="Slide Number Placeholder 4">
            <a:extLst>
              <a:ext uri="{FF2B5EF4-FFF2-40B4-BE49-F238E27FC236}">
                <a16:creationId xmlns:a16="http://schemas.microsoft.com/office/drawing/2014/main" id="{695EB8C3-6A15-8F81-604D-89CD1359B17C}"/>
              </a:ext>
            </a:extLst>
          </p:cNvPr>
          <p:cNvSpPr>
            <a:spLocks noGrp="1"/>
          </p:cNvSpPr>
          <p:nvPr>
            <p:ph type="sldNum" sz="quarter" idx="12"/>
          </p:nvPr>
        </p:nvSpPr>
        <p:spPr/>
        <p:txBody>
          <a:bodyPr/>
          <a:lstStyle/>
          <a:p>
            <a:fld id="{ABDA560F-461C-6043-9BC4-489BA92F7161}" type="slidenum">
              <a:rPr lang="en-US" smtClean="0"/>
              <a:t>26</a:t>
            </a:fld>
            <a:endParaRPr lang="en-US"/>
          </a:p>
        </p:txBody>
      </p:sp>
    </p:spTree>
    <p:extLst>
      <p:ext uri="{BB962C8B-B14F-4D97-AF65-F5344CB8AC3E}">
        <p14:creationId xmlns:p14="http://schemas.microsoft.com/office/powerpoint/2010/main" val="1450985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729912" y="304965"/>
            <a:ext cx="10515600" cy="1325563"/>
          </a:xfrm>
        </p:spPr>
        <p:txBody>
          <a:bodyPr/>
          <a:lstStyle/>
          <a:p>
            <a:r>
              <a:rPr lang="en-US" b="1" dirty="0"/>
              <a:t>Containerization with </a:t>
            </a:r>
            <a:r>
              <a:rPr lang="en-US" b="1" dirty="0" err="1">
                <a:solidFill>
                  <a:schemeClr val="bg1"/>
                </a:solidFill>
                <a:latin typeface="Century Gothic" panose="020B0502020202020204" pitchFamily="34" charset="0"/>
              </a:rPr>
              <a:t>pptainer</a:t>
            </a:r>
            <a:r>
              <a:rPr lang="en-US" b="1" dirty="0">
                <a:latin typeface="Century Gothic" panose="020B0502020202020204" pitchFamily="34" charset="0"/>
              </a:rPr>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3"/>
          <a:stretch>
            <a:fillRect/>
          </a:stretch>
        </p:blipFill>
        <p:spPr>
          <a:xfrm>
            <a:off x="6725748" y="55439"/>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560929"/>
            <a:ext cx="10515600" cy="4351338"/>
          </a:xfrm>
        </p:spPr>
        <p:txBody>
          <a:bodyPr>
            <a:noAutofit/>
          </a:bodyPr>
          <a:lstStyle/>
          <a:p>
            <a:pPr marL="0" indent="0">
              <a:buNone/>
            </a:pPr>
            <a:r>
              <a:rPr lang="en-US" dirty="0">
                <a:latin typeface="Helvetica Neue" panose="02000503000000020004"/>
              </a:rPr>
              <a:t>Containers are portable virtualizations of an operating system, software, libraries, data, and/or workflows</a:t>
            </a:r>
          </a:p>
          <a:p>
            <a:pPr lvl="1"/>
            <a:r>
              <a:rPr lang="en-US" sz="2600" dirty="0">
                <a:latin typeface="Helvetica Neue" panose="02000503000000020004"/>
              </a:rPr>
              <a:t>Pros</a:t>
            </a:r>
          </a:p>
          <a:p>
            <a:pPr lvl="2"/>
            <a:r>
              <a:rPr lang="en-US" sz="2400" dirty="0">
                <a:latin typeface="Helvetica Neue" panose="02000503000000020004"/>
              </a:rPr>
              <a:t>Portability</a:t>
            </a:r>
            <a:r>
              <a:rPr lang="en-US" sz="2400" b="1" dirty="0">
                <a:latin typeface="Helvetica Neue" panose="02000503000000020004"/>
              </a:rPr>
              <a:t>- </a:t>
            </a:r>
            <a:r>
              <a:rPr lang="en-US" sz="2400" dirty="0">
                <a:latin typeface="Helvetica Neue" panose="02000503000000020004"/>
              </a:rPr>
              <a:t>they can run on any system equipped with its specified container manager </a:t>
            </a:r>
            <a:endParaRPr lang="en-US" sz="2400" i="1" u="sng" dirty="0">
              <a:latin typeface="Helvetica Neue" panose="02000503000000020004"/>
            </a:endParaRPr>
          </a:p>
          <a:p>
            <a:pPr lvl="2"/>
            <a:r>
              <a:rPr lang="en-US" sz="2400" dirty="0">
                <a:latin typeface="Helvetica Neue" panose="02000503000000020004"/>
              </a:rPr>
              <a:t>Reproducibility- they are instances of prebuilt isolated software; the software will always execute the same every time</a:t>
            </a:r>
          </a:p>
          <a:p>
            <a:pPr lvl="1"/>
            <a:r>
              <a:rPr lang="en-US" sz="2600" dirty="0">
                <a:latin typeface="Helvetica Neue" panose="02000503000000020004"/>
              </a:rPr>
              <a:t>Cons</a:t>
            </a:r>
          </a:p>
          <a:p>
            <a:pPr lvl="2"/>
            <a:r>
              <a:rPr lang="en-US" sz="2400" dirty="0">
                <a:latin typeface="Helvetica Neue" panose="02000503000000020004"/>
              </a:rPr>
              <a:t>Steeper learning curve than </a:t>
            </a:r>
            <a:r>
              <a:rPr lang="en-US" sz="2400" dirty="0" err="1">
                <a:latin typeface="Helvetica Neue" panose="02000503000000020004"/>
              </a:rPr>
              <a:t>conda</a:t>
            </a:r>
            <a:endParaRPr lang="en-US" sz="2400" dirty="0">
              <a:latin typeface="Helvetica Neue" panose="02000503000000020004"/>
            </a:endParaRPr>
          </a:p>
          <a:p>
            <a:pPr lvl="2"/>
            <a:r>
              <a:rPr lang="en-US" sz="2400" dirty="0">
                <a:latin typeface="Helvetica Neue" panose="02000503000000020004"/>
              </a:rPr>
              <a:t>Can be difficult to troubleshoot issues</a:t>
            </a:r>
          </a:p>
          <a:p>
            <a:pPr lvl="2"/>
            <a:r>
              <a:rPr lang="en-US" sz="2400" dirty="0">
                <a:latin typeface="Helvetica Neue" panose="02000503000000020004"/>
              </a:rPr>
              <a:t>Building containers can be tricky for multi-node MPI applications </a:t>
            </a:r>
          </a:p>
        </p:txBody>
      </p:sp>
      <p:sp>
        <p:nvSpPr>
          <p:cNvPr id="5" name="Slide Number Placeholder 4">
            <a:extLst>
              <a:ext uri="{FF2B5EF4-FFF2-40B4-BE49-F238E27FC236}">
                <a16:creationId xmlns:a16="http://schemas.microsoft.com/office/drawing/2014/main" id="{8C24337F-EDA7-EEB0-14D7-E71DFAAFEC70}"/>
              </a:ext>
            </a:extLst>
          </p:cNvPr>
          <p:cNvSpPr>
            <a:spLocks noGrp="1"/>
          </p:cNvSpPr>
          <p:nvPr>
            <p:ph type="sldNum" sz="quarter" idx="12"/>
          </p:nvPr>
        </p:nvSpPr>
        <p:spPr/>
        <p:txBody>
          <a:bodyPr/>
          <a:lstStyle/>
          <a:p>
            <a:fld id="{ABDA560F-461C-6043-9BC4-489BA92F7161}" type="slidenum">
              <a:rPr lang="en-US" smtClean="0"/>
              <a:t>27</a:t>
            </a:fld>
            <a:endParaRPr lang="en-US"/>
          </a:p>
        </p:txBody>
      </p:sp>
    </p:spTree>
    <p:extLst>
      <p:ext uri="{BB962C8B-B14F-4D97-AF65-F5344CB8AC3E}">
        <p14:creationId xmlns:p14="http://schemas.microsoft.com/office/powerpoint/2010/main" val="28903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lstStyle/>
          <a:p>
            <a:r>
              <a:rPr lang="en-US" b="1" dirty="0"/>
              <a:t>Containerization with </a:t>
            </a:r>
            <a:r>
              <a:rPr lang="en-US" b="1" dirty="0" err="1">
                <a:solidFill>
                  <a:schemeClr val="bg1"/>
                </a:solidFill>
                <a:latin typeface="Century Gothic" panose="020B0502020202020204" pitchFamily="34" charset="0"/>
              </a:rPr>
              <a:t>Apptainer</a:t>
            </a:r>
            <a:r>
              <a:rPr lang="en-US" b="1" dirty="0">
                <a:latin typeface="Century Gothic" panose="020B0502020202020204" pitchFamily="34" charset="0"/>
              </a:rPr>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2"/>
          <a:stretch>
            <a:fillRect/>
          </a:stretch>
        </p:blipFill>
        <p:spPr>
          <a:xfrm>
            <a:off x="6725748" y="38163"/>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825625"/>
            <a:ext cx="10515600" cy="4351338"/>
          </a:xfrm>
        </p:spPr>
        <p:txBody>
          <a:bodyPr>
            <a:normAutofit/>
          </a:bodyPr>
          <a:lstStyle/>
          <a:p>
            <a:r>
              <a:rPr lang="en-US" dirty="0">
                <a:latin typeface="Helvetica Neue" panose="02000503000000020004"/>
              </a:rPr>
              <a:t>CURC offers </a:t>
            </a:r>
            <a:r>
              <a:rPr lang="en-US" dirty="0" err="1">
                <a:latin typeface="Helvetica Neue" panose="02000503000000020004"/>
              </a:rPr>
              <a:t>Apptainer</a:t>
            </a:r>
            <a:r>
              <a:rPr lang="en-US" dirty="0">
                <a:latin typeface="Helvetica Neue" panose="02000503000000020004"/>
              </a:rPr>
              <a:t> (formerly Singularity) as container management software</a:t>
            </a:r>
          </a:p>
          <a:p>
            <a:pPr lvl="1"/>
            <a:r>
              <a:rPr lang="en-US" sz="2600" dirty="0" err="1">
                <a:latin typeface="Helvetica Neue" panose="02000503000000020004"/>
              </a:rPr>
              <a:t>Apptainer</a:t>
            </a:r>
            <a:r>
              <a:rPr lang="en-US" sz="2600" dirty="0">
                <a:latin typeface="Helvetica Neue" panose="02000503000000020004"/>
              </a:rPr>
              <a:t> comes pre-installed on all Alpine nodes, so no need to load any specific software modules!</a:t>
            </a:r>
            <a:endParaRPr lang="en-US" sz="2800" dirty="0">
              <a:latin typeface="Helvetica Neue" panose="02000503000000020004"/>
            </a:endParaRPr>
          </a:p>
          <a:p>
            <a:r>
              <a:rPr lang="en-US" dirty="0">
                <a:latin typeface="Helvetica Neue" panose="02000503000000020004"/>
              </a:rPr>
              <a:t>Many common research applications have already been containerized and can be pulled from container repositories (such as Docker Hub).</a:t>
            </a:r>
          </a:p>
        </p:txBody>
      </p:sp>
      <p:sp>
        <p:nvSpPr>
          <p:cNvPr id="5" name="Slide Number Placeholder 4">
            <a:extLst>
              <a:ext uri="{FF2B5EF4-FFF2-40B4-BE49-F238E27FC236}">
                <a16:creationId xmlns:a16="http://schemas.microsoft.com/office/drawing/2014/main" id="{C4060D0F-7C7C-F5F0-B1F5-3EDE5AEC10E3}"/>
              </a:ext>
            </a:extLst>
          </p:cNvPr>
          <p:cNvSpPr>
            <a:spLocks noGrp="1"/>
          </p:cNvSpPr>
          <p:nvPr>
            <p:ph type="sldNum" sz="quarter" idx="12"/>
          </p:nvPr>
        </p:nvSpPr>
        <p:spPr/>
        <p:txBody>
          <a:bodyPr/>
          <a:lstStyle/>
          <a:p>
            <a:fld id="{ABDA560F-461C-6043-9BC4-489BA92F7161}" type="slidenum">
              <a:rPr lang="en-US" smtClean="0"/>
              <a:t>28</a:t>
            </a:fld>
            <a:endParaRPr lang="en-US"/>
          </a:p>
        </p:txBody>
      </p:sp>
    </p:spTree>
    <p:extLst>
      <p:ext uri="{BB962C8B-B14F-4D97-AF65-F5344CB8AC3E}">
        <p14:creationId xmlns:p14="http://schemas.microsoft.com/office/powerpoint/2010/main" val="368301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lstStyle/>
          <a:p>
            <a:r>
              <a:rPr lang="en-US" b="1" dirty="0"/>
              <a:t>Containerization with </a:t>
            </a:r>
            <a:r>
              <a:rPr lang="en-US" b="1" dirty="0" err="1"/>
              <a:t>Apptainer</a:t>
            </a:r>
            <a:r>
              <a:rPr lang="en-US" b="1" dirty="0"/>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3"/>
          <a:stretch>
            <a:fillRect/>
          </a:stretch>
        </p:blipFill>
        <p:spPr>
          <a:xfrm>
            <a:off x="6725748" y="136525"/>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825625"/>
            <a:ext cx="10515600" cy="4351338"/>
          </a:xfrm>
        </p:spPr>
        <p:txBody>
          <a:bodyPr>
            <a:normAutofit/>
          </a:bodyPr>
          <a:lstStyle/>
          <a:p>
            <a:pPr marL="0" indent="0">
              <a:buNone/>
            </a:pPr>
            <a:r>
              <a:rPr lang="en-US" dirty="0">
                <a:latin typeface="Helvetica Neue" panose="02000503000000020004"/>
              </a:rPr>
              <a:t>Useful</a:t>
            </a:r>
            <a:r>
              <a:rPr lang="en-US" sz="2800" dirty="0">
                <a:latin typeface="Helvetica Neue" panose="02000503000000020004"/>
              </a:rPr>
              <a:t> </a:t>
            </a:r>
            <a:r>
              <a:rPr lang="en-US" sz="2800" dirty="0" err="1">
                <a:latin typeface="Helvetica Neue" panose="02000503000000020004"/>
              </a:rPr>
              <a:t>A</a:t>
            </a:r>
            <a:r>
              <a:rPr lang="en-US" dirty="0" err="1">
                <a:latin typeface="Helvetica Neue" panose="02000503000000020004"/>
              </a:rPr>
              <a:t>pptainer</a:t>
            </a:r>
            <a:r>
              <a:rPr lang="en-US" sz="2800" b="1" dirty="0">
                <a:latin typeface="Helvetica Neue" panose="02000503000000020004"/>
              </a:rPr>
              <a:t> </a:t>
            </a:r>
            <a:r>
              <a:rPr lang="en-US" sz="2800" dirty="0">
                <a:latin typeface="Helvetica Neue" panose="02000503000000020004"/>
              </a:rPr>
              <a:t>commands:</a:t>
            </a:r>
          </a:p>
        </p:txBody>
      </p:sp>
      <p:grpSp>
        <p:nvGrpSpPr>
          <p:cNvPr id="3" name="Group 2">
            <a:extLst>
              <a:ext uri="{FF2B5EF4-FFF2-40B4-BE49-F238E27FC236}">
                <a16:creationId xmlns:a16="http://schemas.microsoft.com/office/drawing/2014/main" id="{38E8B5FC-8651-0D47-A1AA-44F2FEF1E5AA}"/>
              </a:ext>
            </a:extLst>
          </p:cNvPr>
          <p:cNvGrpSpPr/>
          <p:nvPr/>
        </p:nvGrpSpPr>
        <p:grpSpPr>
          <a:xfrm>
            <a:off x="569877" y="2551530"/>
            <a:ext cx="11052246" cy="3737043"/>
            <a:chOff x="569877" y="3840966"/>
            <a:chExt cx="11052246" cy="1393748"/>
          </a:xfrm>
        </p:grpSpPr>
        <p:sp>
          <p:nvSpPr>
            <p:cNvPr id="7" name="Rectangle 6">
              <a:extLst>
                <a:ext uri="{FF2B5EF4-FFF2-40B4-BE49-F238E27FC236}">
                  <a16:creationId xmlns:a16="http://schemas.microsoft.com/office/drawing/2014/main" id="{92A1AD42-7ABE-1FF8-A9DB-C83DCB936938}"/>
                </a:ext>
              </a:extLst>
            </p:cNvPr>
            <p:cNvSpPr/>
            <p:nvPr/>
          </p:nvSpPr>
          <p:spPr>
            <a:xfrm>
              <a:off x="569877" y="3840966"/>
              <a:ext cx="11052246" cy="1227400"/>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7C36984-4B7A-183D-3345-EEF84D7B8557}"/>
                </a:ext>
              </a:extLst>
            </p:cNvPr>
            <p:cNvSpPr txBox="1">
              <a:spLocks/>
            </p:cNvSpPr>
            <p:nvPr/>
          </p:nvSpPr>
          <p:spPr>
            <a:xfrm>
              <a:off x="719528" y="3920719"/>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exec 		#Execute a command to your container</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run 		#Run your image as an executable</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build 		#Build a container</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pull 		#pull an image from hub</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inspect 	#See labels/environment vars, run scripts</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shell 		#Access the command line of your container</a:t>
              </a:r>
            </a:p>
            <a:p>
              <a:pPr marL="0" indent="0">
                <a:buFont typeface="Arial" panose="020B0604020202020204" pitchFamily="34" charset="0"/>
                <a:buNone/>
              </a:pPr>
              <a:endParaRPr lang="en-US" sz="2000" dirty="0">
                <a:latin typeface="Monaco" pitchFamily="2" charset="77"/>
              </a:endParaRPr>
            </a:p>
          </p:txBody>
        </p:sp>
      </p:grpSp>
      <p:sp>
        <p:nvSpPr>
          <p:cNvPr id="5" name="Slide Number Placeholder 4">
            <a:extLst>
              <a:ext uri="{FF2B5EF4-FFF2-40B4-BE49-F238E27FC236}">
                <a16:creationId xmlns:a16="http://schemas.microsoft.com/office/drawing/2014/main" id="{81523256-4CAE-ABEF-6446-AAF69FBD5FC9}"/>
              </a:ext>
            </a:extLst>
          </p:cNvPr>
          <p:cNvSpPr>
            <a:spLocks noGrp="1"/>
          </p:cNvSpPr>
          <p:nvPr>
            <p:ph type="sldNum" sz="quarter" idx="12"/>
          </p:nvPr>
        </p:nvSpPr>
        <p:spPr/>
        <p:txBody>
          <a:bodyPr/>
          <a:lstStyle/>
          <a:p>
            <a:fld id="{ABDA560F-461C-6043-9BC4-489BA92F7161}" type="slidenum">
              <a:rPr lang="en-US" smtClean="0"/>
              <a:t>29</a:t>
            </a:fld>
            <a:endParaRPr lang="en-US"/>
          </a:p>
        </p:txBody>
      </p:sp>
    </p:spTree>
    <p:extLst>
      <p:ext uri="{BB962C8B-B14F-4D97-AF65-F5344CB8AC3E}">
        <p14:creationId xmlns:p14="http://schemas.microsoft.com/office/powerpoint/2010/main" val="342618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b="1" dirty="0"/>
              <a:t>Session Overview </a:t>
            </a:r>
          </a:p>
        </p:txBody>
      </p:sp>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838200" y="1690688"/>
            <a:ext cx="10914888" cy="4351338"/>
          </a:xfrm>
        </p:spPr>
        <p:txBody>
          <a:bodyPr vert="horz" lIns="91440" tIns="45720" rIns="91440" bIns="45720" rtlCol="0" anchor="t">
            <a:normAutofit/>
          </a:bodyPr>
          <a:lstStyle/>
          <a:p>
            <a:r>
              <a:rPr lang="en-US" dirty="0">
                <a:latin typeface="Helvetica"/>
                <a:cs typeface="Helvetica"/>
              </a:rPr>
              <a:t>The Module System (</a:t>
            </a:r>
            <a:r>
              <a:rPr lang="en-US" dirty="0" err="1">
                <a:latin typeface="Helvetica"/>
                <a:cs typeface="Helvetica"/>
              </a:rPr>
              <a:t>Lmod</a:t>
            </a:r>
            <a:r>
              <a:rPr lang="en-US" dirty="0">
                <a:latin typeface="Helvetica"/>
                <a:cs typeface="Helvetica"/>
              </a:rPr>
              <a:t>)</a:t>
            </a:r>
          </a:p>
          <a:p>
            <a:r>
              <a:rPr lang="en-US" dirty="0">
                <a:latin typeface="Helvetica"/>
                <a:cs typeface="Helvetica"/>
              </a:rPr>
              <a:t>Virtual Environments with Anaconda</a:t>
            </a:r>
          </a:p>
          <a:p>
            <a:r>
              <a:rPr lang="en-US" dirty="0">
                <a:latin typeface="Helvetica"/>
                <a:cs typeface="Helvetica"/>
              </a:rPr>
              <a:t>Requesting Software Installations</a:t>
            </a:r>
          </a:p>
          <a:p>
            <a:r>
              <a:rPr lang="en-US" dirty="0">
                <a:latin typeface="Helvetica"/>
                <a:cs typeface="Helvetica"/>
              </a:rPr>
              <a:t>Advanced topics (if time permits)</a:t>
            </a:r>
          </a:p>
          <a:p>
            <a:pPr lvl="1"/>
            <a:r>
              <a:rPr lang="en-US" dirty="0">
                <a:latin typeface="Helvetica"/>
                <a:cs typeface="Helvetica"/>
              </a:rPr>
              <a:t>Simplifying Source Installations with Spack</a:t>
            </a:r>
          </a:p>
          <a:p>
            <a:pPr lvl="1"/>
            <a:r>
              <a:rPr lang="en-US" dirty="0">
                <a:latin typeface="Helvetica"/>
                <a:cs typeface="Helvetica"/>
              </a:rPr>
              <a:t>Containerization with </a:t>
            </a:r>
            <a:r>
              <a:rPr lang="en-US" dirty="0" err="1">
                <a:latin typeface="Helvetica"/>
                <a:cs typeface="Helvetica"/>
              </a:rPr>
              <a:t>Apptainer</a:t>
            </a:r>
            <a:endParaRPr lang="en-US" dirty="0">
              <a:latin typeface="Helvetica"/>
              <a:cs typeface="Helvetica"/>
            </a:endParaRPr>
          </a:p>
        </p:txBody>
      </p:sp>
      <p:sp>
        <p:nvSpPr>
          <p:cNvPr id="5" name="Slide Number Placeholder 4">
            <a:extLst>
              <a:ext uri="{FF2B5EF4-FFF2-40B4-BE49-F238E27FC236}">
                <a16:creationId xmlns:a16="http://schemas.microsoft.com/office/drawing/2014/main" id="{4822E284-841A-FBB5-50F0-46DE41975A46}"/>
              </a:ext>
            </a:extLst>
          </p:cNvPr>
          <p:cNvSpPr>
            <a:spLocks noGrp="1"/>
          </p:cNvSpPr>
          <p:nvPr>
            <p:ph type="sldNum" sz="quarter" idx="12"/>
          </p:nvPr>
        </p:nvSpPr>
        <p:spPr/>
        <p:txBody>
          <a:bodyPr/>
          <a:lstStyle/>
          <a:p>
            <a:fld id="{ABDA560F-461C-6043-9BC4-489BA92F7161}" type="slidenum">
              <a:rPr lang="en-US" smtClean="0"/>
              <a:t>3</a:t>
            </a:fld>
            <a:endParaRPr lang="en-US"/>
          </a:p>
        </p:txBody>
      </p:sp>
    </p:spTree>
    <p:extLst>
      <p:ext uri="{BB962C8B-B14F-4D97-AF65-F5344CB8AC3E}">
        <p14:creationId xmlns:p14="http://schemas.microsoft.com/office/powerpoint/2010/main" val="22963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lstStyle/>
          <a:p>
            <a:r>
              <a:rPr lang="en-US" b="1" dirty="0"/>
              <a:t>Containerization with </a:t>
            </a:r>
            <a:r>
              <a:rPr lang="en-US" b="1" dirty="0" err="1">
                <a:solidFill>
                  <a:schemeClr val="bg1"/>
                </a:solidFill>
                <a:latin typeface="Century Gothic" panose="020B0502020202020204" pitchFamily="34" charset="0"/>
              </a:rPr>
              <a:t>Apptainer</a:t>
            </a:r>
            <a:r>
              <a:rPr lang="en-US" b="1" dirty="0">
                <a:latin typeface="Century Gothic" panose="020B0502020202020204" pitchFamily="34" charset="0"/>
              </a:rPr>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2"/>
          <a:stretch>
            <a:fillRect/>
          </a:stretch>
        </p:blipFill>
        <p:spPr>
          <a:xfrm>
            <a:off x="6716223" y="20067"/>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710753"/>
            <a:ext cx="10515600" cy="4351338"/>
          </a:xfrm>
        </p:spPr>
        <p:txBody>
          <a:bodyPr>
            <a:normAutofit/>
          </a:bodyPr>
          <a:lstStyle/>
          <a:p>
            <a:pPr marL="0" indent="0">
              <a:buFont typeface="Arial" panose="020B0604020202020204" pitchFamily="34" charset="0"/>
              <a:buNone/>
            </a:pPr>
            <a:r>
              <a:rPr lang="en-US" sz="2800" dirty="0">
                <a:latin typeface="Helvetica Neue" panose="02000503000000020004"/>
              </a:rPr>
              <a:t>A container has its own file system and so needs help “seeing” files outside the container (on the host system). If </a:t>
            </a:r>
            <a:r>
              <a:rPr lang="en-US" dirty="0">
                <a:latin typeface="Helvetica Neue" panose="02000503000000020004"/>
              </a:rPr>
              <a:t>not done in the .def file, t</a:t>
            </a:r>
            <a:r>
              <a:rPr lang="en-US" sz="2800" dirty="0">
                <a:latin typeface="Helvetica Neue" panose="02000503000000020004"/>
              </a:rPr>
              <a:t>his can be accomplished at runtime with bind mounting.</a:t>
            </a:r>
          </a:p>
        </p:txBody>
      </p:sp>
      <p:grpSp>
        <p:nvGrpSpPr>
          <p:cNvPr id="10" name="Group 9">
            <a:extLst>
              <a:ext uri="{FF2B5EF4-FFF2-40B4-BE49-F238E27FC236}">
                <a16:creationId xmlns:a16="http://schemas.microsoft.com/office/drawing/2014/main" id="{6776BDD0-8C33-395E-2C7E-8A2864174157}"/>
              </a:ext>
            </a:extLst>
          </p:cNvPr>
          <p:cNvGrpSpPr/>
          <p:nvPr/>
        </p:nvGrpSpPr>
        <p:grpSpPr>
          <a:xfrm>
            <a:off x="740565" y="2802041"/>
            <a:ext cx="10796115" cy="3523199"/>
            <a:chOff x="191925" y="4181154"/>
            <a:chExt cx="10796115" cy="1313995"/>
          </a:xfrm>
        </p:grpSpPr>
        <p:sp>
          <p:nvSpPr>
            <p:cNvPr id="11" name="Rectangle 10">
              <a:extLst>
                <a:ext uri="{FF2B5EF4-FFF2-40B4-BE49-F238E27FC236}">
                  <a16:creationId xmlns:a16="http://schemas.microsoft.com/office/drawing/2014/main" id="{D1C22AA4-39A2-6994-F0DC-90B9F262B3E2}"/>
                </a:ext>
              </a:extLst>
            </p:cNvPr>
            <p:cNvSpPr/>
            <p:nvPr/>
          </p:nvSpPr>
          <p:spPr>
            <a:xfrm>
              <a:off x="191925" y="4252715"/>
              <a:ext cx="10796115" cy="386628"/>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96045C24-2D03-9D1B-3D92-A183043BB10C}"/>
                </a:ext>
              </a:extLst>
            </p:cNvPr>
            <p:cNvSpPr txBox="1">
              <a:spLocks/>
            </p:cNvSpPr>
            <p:nvPr/>
          </p:nvSpPr>
          <p:spPr>
            <a:xfrm>
              <a:off x="353768" y="4181154"/>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onaco" pitchFamily="2" charset="77"/>
                  <a:ea typeface="Helvetica Neue" panose="02000503000000020004" pitchFamily="2" charset="0"/>
                  <a:cs typeface="Helvetica Neue" panose="02000503000000020004" pitchFamily="2" charset="0"/>
                </a:rPr>
                <a:t>	</a:t>
              </a:r>
            </a:p>
            <a:p>
              <a:pPr marL="0" indent="0">
                <a:buNone/>
              </a:pPr>
              <a:r>
                <a:rPr lang="en-US" sz="1800" b="1" dirty="0">
                  <a:latin typeface="Courier New" panose="02070309020205020404" pitchFamily="49" charset="0"/>
                  <a:cs typeface="Courier New" panose="02070309020205020404" pitchFamily="49" charset="0"/>
                </a:rPr>
                <a:t># bind mount a directory</a:t>
              </a:r>
            </a:p>
            <a:p>
              <a:pPr marL="0" indent="0">
                <a:buNone/>
              </a:pPr>
              <a:r>
                <a:rPr lang="en-US" sz="1800" b="1" dirty="0" err="1">
                  <a:latin typeface="Courier New" panose="02070309020205020404" pitchFamily="49" charset="0"/>
                  <a:cs typeface="Courier New" panose="02070309020205020404" pitchFamily="49" charset="0"/>
                </a:rPr>
                <a:t>apptainer</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run</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-B</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/source/directory:/target/directory</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sample-</a:t>
              </a:r>
              <a:r>
                <a:rPr lang="en-US" sz="1800" b="1" dirty="0" err="1">
                  <a:latin typeface="Courier New" panose="02070309020205020404" pitchFamily="49" charset="0"/>
                  <a:cs typeface="Courier New" panose="02070309020205020404" pitchFamily="49" charset="0"/>
                </a:rPr>
                <a:t>image.sif</a:t>
              </a:r>
              <a:endParaRPr lang="en-US" sz="1800" b="1"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endParaRPr lang="en-US" sz="2400" dirty="0">
                <a:latin typeface="Monaco" pitchFamily="2" charset="77"/>
              </a:endParaRPr>
            </a:p>
          </p:txBody>
        </p:sp>
      </p:grpSp>
      <p:sp>
        <p:nvSpPr>
          <p:cNvPr id="13" name="Content Placeholder 2">
            <a:extLst>
              <a:ext uri="{FF2B5EF4-FFF2-40B4-BE49-F238E27FC236}">
                <a16:creationId xmlns:a16="http://schemas.microsoft.com/office/drawing/2014/main" id="{C9CAFF50-DB48-089F-6403-F5B741C2929C}"/>
              </a:ext>
            </a:extLst>
          </p:cNvPr>
          <p:cNvSpPr txBox="1">
            <a:spLocks/>
          </p:cNvSpPr>
          <p:nvPr/>
        </p:nvSpPr>
        <p:spPr>
          <a:xfrm>
            <a:off x="740565" y="4453318"/>
            <a:ext cx="10515600" cy="1688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Neue" panose="02000503000000020004"/>
              </a:rPr>
              <a:t>On CURC systems, a running container automatically bind mounts these paths: </a:t>
            </a:r>
            <a:r>
              <a:rPr lang="en-US" dirty="0">
                <a:latin typeface="Helvetica Neue" panose="02000503000000020004"/>
                <a:ea typeface="Helvetica Neue" panose="02000503000000020004" pitchFamily="2" charset="0"/>
                <a:cs typeface="Helvetica Neue" panose="02000503000000020004" pitchFamily="2" charset="0"/>
              </a:rPr>
              <a:t>/home/$USER, $PWD. </a:t>
            </a:r>
            <a:r>
              <a:rPr lang="en-US" i="1" dirty="0">
                <a:latin typeface="Helvetica Neue" panose="02000503000000020004"/>
                <a:ea typeface="Helvetica Neue" panose="02000503000000020004" pitchFamily="2" charset="0"/>
                <a:cs typeface="Helvetica Neue" panose="02000503000000020004" pitchFamily="2" charset="0"/>
              </a:rPr>
              <a:t>Note that other locations will need to be manually mounted.</a:t>
            </a:r>
            <a:endParaRPr lang="en-US" i="1" dirty="0">
              <a:latin typeface="Helvetica Neue" panose="02000503000000020004"/>
            </a:endParaRPr>
          </a:p>
        </p:txBody>
      </p:sp>
      <p:sp>
        <p:nvSpPr>
          <p:cNvPr id="5" name="Slide Number Placeholder 4">
            <a:extLst>
              <a:ext uri="{FF2B5EF4-FFF2-40B4-BE49-F238E27FC236}">
                <a16:creationId xmlns:a16="http://schemas.microsoft.com/office/drawing/2014/main" id="{7B670F5A-439C-2A49-9B94-908DC2F6ADDB}"/>
              </a:ext>
            </a:extLst>
          </p:cNvPr>
          <p:cNvSpPr>
            <a:spLocks noGrp="1"/>
          </p:cNvSpPr>
          <p:nvPr>
            <p:ph type="sldNum" sz="quarter" idx="12"/>
          </p:nvPr>
        </p:nvSpPr>
        <p:spPr/>
        <p:txBody>
          <a:bodyPr/>
          <a:lstStyle/>
          <a:p>
            <a:fld id="{ABDA560F-461C-6043-9BC4-489BA92F7161}" type="slidenum">
              <a:rPr lang="en-US" smtClean="0"/>
              <a:t>30</a:t>
            </a:fld>
            <a:endParaRPr lang="en-US"/>
          </a:p>
        </p:txBody>
      </p:sp>
    </p:spTree>
    <p:extLst>
      <p:ext uri="{BB962C8B-B14F-4D97-AF65-F5344CB8AC3E}">
        <p14:creationId xmlns:p14="http://schemas.microsoft.com/office/powerpoint/2010/main" val="5956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Want to go the extra mile? </a:t>
            </a:r>
          </a:p>
        </p:txBody>
      </p:sp>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710753"/>
            <a:ext cx="10515600" cy="4351338"/>
          </a:xfrm>
        </p:spPr>
        <p:txBody>
          <a:bodyPr vert="horz" lIns="91440" tIns="45720" rIns="91440" bIns="45720" rtlCol="0" anchor="t">
            <a:normAutofit fontScale="92500" lnSpcReduction="10000"/>
          </a:bodyPr>
          <a:lstStyle/>
          <a:p>
            <a:r>
              <a:rPr lang="en-US" sz="2800" dirty="0">
                <a:latin typeface="Helvetica Neue" panose="02000503000000020004"/>
              </a:rPr>
              <a:t>Try our Hands-on exercise provided in </a:t>
            </a:r>
            <a:r>
              <a:rPr lang="en-US" sz="2800">
                <a:latin typeface="Helvetica Neue" panose="02000503000000020004"/>
              </a:rPr>
              <a:t>EXERCISES.md. </a:t>
            </a:r>
            <a:r>
              <a:rPr lang="en-US" sz="2800" u="sng" dirty="0">
                <a:latin typeface="Helvetica Neue" panose="02000503000000020004"/>
              </a:rPr>
              <a:t>This is not required for the micro-credential. </a:t>
            </a:r>
            <a:endParaRPr lang="en-US" sz="2800" dirty="0">
              <a:latin typeface="Helvetica Neue" panose="02000503000000020004"/>
            </a:endParaRPr>
          </a:p>
          <a:p>
            <a:pPr marL="0" indent="0">
              <a:buNone/>
            </a:pPr>
            <a:r>
              <a:rPr lang="en-US" sz="2800" b="1" dirty="0">
                <a:latin typeface="Helvetica Neue" panose="02000503000000020004"/>
              </a:rPr>
              <a:t>Objectives:</a:t>
            </a:r>
          </a:p>
          <a:p>
            <a:pPr marL="514350" indent="-514350">
              <a:buFont typeface="+mj-lt"/>
              <a:buAutoNum type="arabicPeriod"/>
            </a:pPr>
            <a:r>
              <a:rPr lang="en-US" sz="2800" dirty="0">
                <a:latin typeface="Helvetica Neue" panose="02000503000000020004"/>
              </a:rPr>
              <a:t>Become familiar with basic </a:t>
            </a:r>
            <a:r>
              <a:rPr lang="en-US" sz="2800" dirty="0" err="1">
                <a:latin typeface="Helvetica Neue" panose="02000503000000020004"/>
              </a:rPr>
              <a:t>Apptainer</a:t>
            </a:r>
            <a:r>
              <a:rPr lang="en-US" sz="2800" dirty="0">
                <a:latin typeface="Helvetica Neue" panose="02000503000000020004"/>
              </a:rPr>
              <a:t> commands.</a:t>
            </a:r>
          </a:p>
          <a:p>
            <a:pPr marL="514350" indent="-514350">
              <a:buFont typeface="+mj-lt"/>
              <a:buAutoNum type="arabicPeriod"/>
            </a:pPr>
            <a:r>
              <a:rPr lang="en-US" sz="2800" dirty="0">
                <a:latin typeface="Helvetica Neue" panose="02000503000000020004"/>
              </a:rPr>
              <a:t>Pull an image from a pre-built container, then run the program from the container.</a:t>
            </a:r>
            <a:r>
              <a:rPr lang="en-US" dirty="0">
                <a:latin typeface="Helvetica Neue" panose="02000503000000020004"/>
              </a:rPr>
              <a:t> </a:t>
            </a:r>
            <a:endParaRPr lang="en-US" sz="2800" dirty="0">
              <a:latin typeface="Helvetica Neue" panose="02000503000000020004"/>
            </a:endParaRPr>
          </a:p>
          <a:p>
            <a:pPr marL="0" indent="0">
              <a:buNone/>
            </a:pPr>
            <a:endParaRPr lang="en-US" sz="2800" b="1" dirty="0">
              <a:latin typeface="Helvetica Neue" panose="02000503000000020004"/>
            </a:endParaRPr>
          </a:p>
          <a:p>
            <a:pPr marL="0" indent="0">
              <a:buNone/>
            </a:pPr>
            <a:r>
              <a:rPr lang="en-US" sz="2800" b="1" dirty="0">
                <a:latin typeface="Helvetica Neue" panose="02000503000000020004"/>
              </a:rPr>
              <a:t>Estimated time to complete</a:t>
            </a:r>
            <a:r>
              <a:rPr lang="en-US" sz="2800" dirty="0">
                <a:latin typeface="Helvetica Neue" panose="02000503000000020004"/>
              </a:rPr>
              <a:t>: </a:t>
            </a:r>
            <a:r>
              <a:rPr lang="en-US" dirty="0">
                <a:latin typeface="Helvetica Neue" panose="02000503000000020004"/>
              </a:rPr>
              <a:t>20</a:t>
            </a:r>
            <a:r>
              <a:rPr lang="en-US" sz="2800" dirty="0">
                <a:latin typeface="Helvetica Neue" panose="02000503000000020004"/>
              </a:rPr>
              <a:t> minutes</a:t>
            </a:r>
          </a:p>
          <a:p>
            <a:pPr marL="0" indent="0">
              <a:buNone/>
            </a:pPr>
            <a:r>
              <a:rPr lang="en-US" sz="2800" b="1" dirty="0">
                <a:latin typeface="Helvetica Neue" panose="02000503000000020004"/>
              </a:rPr>
              <a:t>Documentation: </a:t>
            </a:r>
            <a:r>
              <a:rPr lang="en-US" sz="2800" b="1" dirty="0">
                <a:latin typeface="Helvetica Neue" panose="02000503000000020004"/>
                <a:hlinkClick r:id="rId2"/>
              </a:rPr>
              <a:t>https://curc.readthedocs.io/en/latest/software/Containerizationon.html</a:t>
            </a:r>
            <a:r>
              <a:rPr lang="en-US" sz="2800" b="1" dirty="0">
                <a:latin typeface="Helvetica Neue" panose="02000503000000020004"/>
              </a:rPr>
              <a:t> </a:t>
            </a:r>
          </a:p>
        </p:txBody>
      </p:sp>
      <p:sp>
        <p:nvSpPr>
          <p:cNvPr id="5" name="Slide Number Placeholder 4">
            <a:extLst>
              <a:ext uri="{FF2B5EF4-FFF2-40B4-BE49-F238E27FC236}">
                <a16:creationId xmlns:a16="http://schemas.microsoft.com/office/drawing/2014/main" id="{06BC2289-C3A5-DC1F-091C-268ADF72B2CB}"/>
              </a:ext>
            </a:extLst>
          </p:cNvPr>
          <p:cNvSpPr>
            <a:spLocks noGrp="1"/>
          </p:cNvSpPr>
          <p:nvPr>
            <p:ph type="sldNum" sz="quarter" idx="12"/>
          </p:nvPr>
        </p:nvSpPr>
        <p:spPr/>
        <p:txBody>
          <a:bodyPr/>
          <a:lstStyle/>
          <a:p>
            <a:fld id="{ABDA560F-461C-6043-9BC4-489BA92F7161}" type="slidenum">
              <a:rPr lang="en-US" smtClean="0"/>
              <a:t>31</a:t>
            </a:fld>
            <a:endParaRPr lang="en-US"/>
          </a:p>
        </p:txBody>
      </p:sp>
    </p:spTree>
    <p:extLst>
      <p:ext uri="{BB962C8B-B14F-4D97-AF65-F5344CB8AC3E}">
        <p14:creationId xmlns:p14="http://schemas.microsoft.com/office/powerpoint/2010/main" val="2569374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4" name="Google Shape;134;p1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32</a:t>
            </a:fld>
            <a:endParaRPr/>
          </a:p>
        </p:txBody>
      </p:sp>
      <p:sp>
        <p:nvSpPr>
          <p:cNvPr id="136" name="Google Shape;136;p19"/>
          <p:cNvSpPr txBox="1"/>
          <p:nvPr/>
        </p:nvSpPr>
        <p:spPr>
          <a:xfrm>
            <a:off x="4416291" y="4683960"/>
            <a:ext cx="335941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dirty="0">
                <a:latin typeface="Helvetica Neue"/>
                <a:ea typeface="Helvetica Neue"/>
                <a:cs typeface="Helvetica Neue"/>
                <a:sym typeface="Helvetica Neue"/>
              </a:rPr>
              <a:t>Any Questions</a:t>
            </a:r>
            <a:endParaRPr sz="3200" b="1" dirty="0">
              <a:latin typeface="Helvetica Neue"/>
              <a:ea typeface="Helvetica Neue"/>
              <a:cs typeface="Helvetica Neue"/>
              <a:sym typeface="Helvetica Neue"/>
            </a:endParaRPr>
          </a:p>
        </p:txBody>
      </p:sp>
      <p:pic>
        <p:nvPicPr>
          <p:cNvPr id="5" name="Graphic 4" descr="Questions with solid fill">
            <a:extLst>
              <a:ext uri="{FF2B5EF4-FFF2-40B4-BE49-F238E27FC236}">
                <a16:creationId xmlns:a16="http://schemas.microsoft.com/office/drawing/2014/main" id="{81316737-E39C-896D-10BE-E6C435DF93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600" y="751288"/>
            <a:ext cx="4114800" cy="4114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a:normAutofit/>
          </a:bodyPr>
          <a:lstStyle/>
          <a:p>
            <a:pPr marL="0" indent="0">
              <a:buNone/>
            </a:pPr>
            <a:r>
              <a:rPr lang="en-US" dirty="0">
                <a:latin typeface="Helvetica"/>
                <a:cs typeface="Helvetica"/>
              </a:rPr>
              <a:t>In most cases, a supercomputer has far more software installed than the average user will ever use. </a:t>
            </a:r>
          </a:p>
          <a:p>
            <a:pPr lvl="1"/>
            <a:r>
              <a:rPr lang="en-US" sz="2800" dirty="0">
                <a:latin typeface="Helvetica"/>
                <a:cs typeface="Helvetica"/>
              </a:rPr>
              <a:t>Users may need different versions of the same software, which in general cannot be installed nor used in parallel on the same system.</a:t>
            </a:r>
          </a:p>
          <a:p>
            <a:pPr lvl="1"/>
            <a:r>
              <a:rPr lang="en-US" sz="2800" dirty="0">
                <a:latin typeface="Helvetica"/>
                <a:cs typeface="Helvetica"/>
              </a:rPr>
              <a:t>The requirements for one package may adversely affect another package or even be mutually exclusive.</a:t>
            </a:r>
          </a:p>
        </p:txBody>
      </p:sp>
      <p:sp>
        <p:nvSpPr>
          <p:cNvPr id="5" name="Slide Number Placeholder 4">
            <a:extLst>
              <a:ext uri="{FF2B5EF4-FFF2-40B4-BE49-F238E27FC236}">
                <a16:creationId xmlns:a16="http://schemas.microsoft.com/office/drawing/2014/main" id="{138331BD-7E88-A731-2F56-CBB6FA7F6987}"/>
              </a:ext>
            </a:extLst>
          </p:cNvPr>
          <p:cNvSpPr>
            <a:spLocks noGrp="1"/>
          </p:cNvSpPr>
          <p:nvPr>
            <p:ph type="sldNum" sz="quarter" idx="12"/>
          </p:nvPr>
        </p:nvSpPr>
        <p:spPr/>
        <p:txBody>
          <a:bodyPr/>
          <a:lstStyle/>
          <a:p>
            <a:fld id="{ABDA560F-461C-6043-9BC4-489BA92F7161}" type="slidenum">
              <a:rPr lang="en-US" smtClean="0"/>
              <a:t>4</a:t>
            </a:fld>
            <a:endParaRPr lang="en-US"/>
          </a:p>
        </p:txBody>
      </p:sp>
    </p:spTree>
    <p:extLst>
      <p:ext uri="{BB962C8B-B14F-4D97-AF65-F5344CB8AC3E}">
        <p14:creationId xmlns:p14="http://schemas.microsoft.com/office/powerpoint/2010/main" val="36581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3276473"/>
            <a:ext cx="10515600" cy="2124583"/>
          </a:xfrm>
        </p:spPr>
        <p:txBody>
          <a:bodyPr anchor="ctr">
            <a:normAutofit/>
          </a:bodyPr>
          <a:lstStyle/>
          <a:p>
            <a:r>
              <a:rPr lang="en-US" dirty="0">
                <a:latin typeface="Helvetica"/>
                <a:cs typeface="Helvetica"/>
              </a:rPr>
              <a:t>HPC centers manage this complexity with </a:t>
            </a:r>
            <a:r>
              <a:rPr lang="en-US" b="1" dirty="0">
                <a:latin typeface="Helvetica"/>
                <a:cs typeface="Helvetica"/>
              </a:rPr>
              <a:t>environment module systems. </a:t>
            </a:r>
          </a:p>
          <a:p>
            <a:endParaRPr lang="en-US" dirty="0">
              <a:latin typeface="Helvetica"/>
              <a:cs typeface="Helvetica"/>
            </a:endParaRPr>
          </a:p>
          <a:p>
            <a:r>
              <a:rPr lang="en-US" b="1" dirty="0">
                <a:latin typeface="Helvetica"/>
                <a:cs typeface="Helvetica"/>
              </a:rPr>
              <a:t>CURC uses the </a:t>
            </a:r>
            <a:r>
              <a:rPr lang="en-US" b="1" dirty="0" err="1">
                <a:latin typeface="Helvetica"/>
                <a:cs typeface="Helvetica"/>
              </a:rPr>
              <a:t>Lmod</a:t>
            </a:r>
            <a:r>
              <a:rPr lang="en-US" b="1" dirty="0">
                <a:latin typeface="Helvetica"/>
                <a:cs typeface="Helvetica"/>
              </a:rPr>
              <a:t> system.</a:t>
            </a:r>
          </a:p>
          <a:p>
            <a:pPr marL="0" indent="0">
              <a:buNone/>
            </a:pPr>
            <a:endParaRPr lang="en-US" sz="3200" b="1" dirty="0">
              <a:solidFill>
                <a:srgbClr val="202122"/>
              </a:solidFill>
              <a:latin typeface="Century Gothic" panose="020B0502020202020204" pitchFamily="34" charset="0"/>
            </a:endParaRPr>
          </a:p>
          <a:p>
            <a:pPr marL="0" indent="0">
              <a:buNone/>
            </a:pPr>
            <a:endParaRPr lang="en-US" sz="3200" b="1" dirty="0">
              <a:solidFill>
                <a:srgbClr val="202122"/>
              </a:solidFill>
              <a:latin typeface="Century Gothic" panose="020B0502020202020204" pitchFamily="34" charset="0"/>
            </a:endParaRPr>
          </a:p>
          <a:p>
            <a:pPr marL="0" indent="0">
              <a:buNone/>
            </a:pPr>
            <a:endParaRPr lang="en-US" dirty="0">
              <a:solidFill>
                <a:srgbClr val="202122"/>
              </a:solidFill>
              <a:latin typeface="Century Gothic" panose="020B0502020202020204" pitchFamily="34" charset="0"/>
            </a:endParaRPr>
          </a:p>
          <a:p>
            <a:pPr marL="0" indent="0">
              <a:buNone/>
            </a:pPr>
            <a:endParaRPr lang="en-US" sz="3200" dirty="0">
              <a:latin typeface="Century Gothic" panose="020B0502020202020204" pitchFamily="34" charset="0"/>
            </a:endParaRPr>
          </a:p>
        </p:txBody>
      </p:sp>
      <p:sp>
        <p:nvSpPr>
          <p:cNvPr id="5" name="Slide Number Placeholder 4">
            <a:extLst>
              <a:ext uri="{FF2B5EF4-FFF2-40B4-BE49-F238E27FC236}">
                <a16:creationId xmlns:a16="http://schemas.microsoft.com/office/drawing/2014/main" id="{94CBBBAF-18D5-0C3F-F7C1-A03E67FE5F59}"/>
              </a:ext>
            </a:extLst>
          </p:cNvPr>
          <p:cNvSpPr>
            <a:spLocks noGrp="1"/>
          </p:cNvSpPr>
          <p:nvPr>
            <p:ph type="sldNum" sz="quarter" idx="12"/>
          </p:nvPr>
        </p:nvSpPr>
        <p:spPr/>
        <p:txBody>
          <a:bodyPr/>
          <a:lstStyle/>
          <a:p>
            <a:fld id="{ABDA560F-461C-6043-9BC4-489BA92F7161}" type="slidenum">
              <a:rPr lang="en-US" smtClean="0"/>
              <a:t>5</a:t>
            </a:fld>
            <a:endParaRPr lang="en-US"/>
          </a:p>
        </p:txBody>
      </p:sp>
    </p:spTree>
    <p:extLst>
      <p:ext uri="{BB962C8B-B14F-4D97-AF65-F5344CB8AC3E}">
        <p14:creationId xmlns:p14="http://schemas.microsoft.com/office/powerpoint/2010/main" val="20211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1546225"/>
            <a:ext cx="10515600" cy="4351338"/>
          </a:xfrm>
        </p:spPr>
        <p:txBody>
          <a:bodyPr>
            <a:normAutofit/>
          </a:bodyPr>
          <a:lstStyle/>
          <a:p>
            <a:pPr marL="0" indent="0">
              <a:buFont typeface="Arial" panose="020B0604020202020204" pitchFamily="34" charset="0"/>
              <a:buNone/>
            </a:pPr>
            <a:r>
              <a:rPr lang="en-US" sz="3200" dirty="0">
                <a:latin typeface="Helvetica"/>
                <a:cs typeface="Helvetica"/>
              </a:rPr>
              <a:t>Setting up for today’s session.</a:t>
            </a:r>
          </a:p>
          <a:p>
            <a:pPr marL="457200" indent="-457200">
              <a:buFont typeface="Arial" panose="020B0604020202020204" pitchFamily="34" charset="0"/>
              <a:buAutoNum type="arabicPeriod"/>
            </a:pPr>
            <a:r>
              <a:rPr lang="en-US" dirty="0">
                <a:latin typeface="Helvetica"/>
                <a:cs typeface="Helvetica"/>
              </a:rPr>
              <a:t>Log in to the CURC HPC system</a:t>
            </a:r>
          </a:p>
          <a:p>
            <a:pPr marL="457200" indent="-457200">
              <a:buFont typeface="Arial" panose="020B0604020202020204" pitchFamily="34" charset="0"/>
              <a:buAutoNum type="arabicPeriod"/>
            </a:pPr>
            <a:r>
              <a:rPr lang="en-US" dirty="0">
                <a:latin typeface="Helvetica"/>
                <a:cs typeface="Helvetica"/>
              </a:rPr>
              <a:t>Get on an Alpine compute node</a:t>
            </a:r>
          </a:p>
          <a:p>
            <a:pPr marL="0" indent="0">
              <a:buNone/>
            </a:pPr>
            <a:endParaRPr lang="en-US" sz="3200" dirty="0">
              <a:latin typeface="Century Gothic" panose="020B0502020202020204" pitchFamily="34" charset="0"/>
            </a:endParaRPr>
          </a:p>
        </p:txBody>
      </p:sp>
      <p:grpSp>
        <p:nvGrpSpPr>
          <p:cNvPr id="6" name="Group 5">
            <a:extLst>
              <a:ext uri="{FF2B5EF4-FFF2-40B4-BE49-F238E27FC236}">
                <a16:creationId xmlns:a16="http://schemas.microsoft.com/office/drawing/2014/main" id="{C5152CA3-0368-5956-8CD2-6005B4A793A1}"/>
              </a:ext>
            </a:extLst>
          </p:cNvPr>
          <p:cNvGrpSpPr/>
          <p:nvPr/>
        </p:nvGrpSpPr>
        <p:grpSpPr>
          <a:xfrm>
            <a:off x="1362075" y="3583947"/>
            <a:ext cx="9717025" cy="1606928"/>
            <a:chOff x="1362075" y="3583947"/>
            <a:chExt cx="9717025" cy="1606928"/>
          </a:xfrm>
        </p:grpSpPr>
        <p:grpSp>
          <p:nvGrpSpPr>
            <p:cNvPr id="10" name="Group 9">
              <a:extLst>
                <a:ext uri="{FF2B5EF4-FFF2-40B4-BE49-F238E27FC236}">
                  <a16:creationId xmlns:a16="http://schemas.microsoft.com/office/drawing/2014/main" id="{29A6E0FD-93D1-E9AF-C2B2-0DA75F4A7290}"/>
                </a:ext>
              </a:extLst>
            </p:cNvPr>
            <p:cNvGrpSpPr/>
            <p:nvPr/>
          </p:nvGrpSpPr>
          <p:grpSpPr>
            <a:xfrm>
              <a:off x="1362075" y="3583947"/>
              <a:ext cx="9717025" cy="1606928"/>
              <a:chOff x="1863084" y="4469527"/>
              <a:chExt cx="9717025" cy="1606928"/>
            </a:xfrm>
          </p:grpSpPr>
          <p:sp>
            <p:nvSpPr>
              <p:cNvPr id="11" name="Rectangle 10">
                <a:extLst>
                  <a:ext uri="{FF2B5EF4-FFF2-40B4-BE49-F238E27FC236}">
                    <a16:creationId xmlns:a16="http://schemas.microsoft.com/office/drawing/2014/main" id="{92212D19-D875-34CD-5BD1-307B395D21D3}"/>
                  </a:ext>
                </a:extLst>
              </p:cNvPr>
              <p:cNvSpPr/>
              <p:nvPr/>
            </p:nvSpPr>
            <p:spPr>
              <a:xfrm>
                <a:off x="1863084" y="4469527"/>
                <a:ext cx="8173979" cy="1413376"/>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958996-4134-EBA7-BA07-8DBE809071E1}"/>
                  </a:ext>
                </a:extLst>
              </p:cNvPr>
              <p:cNvSpPr txBox="1"/>
              <p:nvPr/>
            </p:nvSpPr>
            <p:spPr>
              <a:xfrm>
                <a:off x="1997197" y="4599127"/>
                <a:ext cx="9582912" cy="1477328"/>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 module avail</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acompile</a:t>
                </a:r>
                <a:r>
                  <a:rPr lang="en-US" b="1" dirty="0">
                    <a:latin typeface="Courier New" panose="02070309020205020404" pitchFamily="49" charset="0"/>
                    <a:cs typeface="Courier New" panose="02070309020205020404" pitchFamily="49" charset="0"/>
                  </a:rPr>
                  <a:t> --help</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acompile</a:t>
                </a:r>
                <a:r>
                  <a:rPr lang="en-US" b="1" dirty="0">
                    <a:latin typeface="Courier New" panose="02070309020205020404" pitchFamily="49" charset="0"/>
                    <a:cs typeface="Courier New" panose="02070309020205020404" pitchFamily="49" charset="0"/>
                  </a:rPr>
                  <a:t> --time=2:00:00 </a:t>
                </a:r>
              </a:p>
              <a:p>
                <a:r>
                  <a:rPr lang="en-US" b="1" dirty="0">
                    <a:latin typeface="Courier New" panose="02070309020205020404" pitchFamily="49" charset="0"/>
                    <a:cs typeface="Courier New" panose="02070309020205020404" pitchFamily="49" charset="0"/>
                  </a:rPr>
                  <a:t>$ module avail </a:t>
                </a:r>
              </a:p>
              <a:p>
                <a:endParaRPr lang="en-US" dirty="0">
                  <a:latin typeface="Monaco" pitchFamily="2" charset="77"/>
                </a:endParaRPr>
              </a:p>
            </p:txBody>
          </p:sp>
        </p:grpSp>
        <p:sp>
          <p:nvSpPr>
            <p:cNvPr id="14" name="TextBox 13">
              <a:extLst>
                <a:ext uri="{FF2B5EF4-FFF2-40B4-BE49-F238E27FC236}">
                  <a16:creationId xmlns:a16="http://schemas.microsoft.com/office/drawing/2014/main" id="{10638EAF-5F4A-134A-4910-FDAE4CB7C1E4}"/>
                </a:ext>
              </a:extLst>
            </p:cNvPr>
            <p:cNvSpPr txBox="1"/>
            <p:nvPr/>
          </p:nvSpPr>
          <p:spPr>
            <a:xfrm>
              <a:off x="5823773" y="3902656"/>
              <a:ext cx="3243072" cy="923330"/>
            </a:xfrm>
            <a:prstGeom prst="rect">
              <a:avLst/>
            </a:prstGeom>
            <a:noFill/>
          </p:spPr>
          <p:txBody>
            <a:bodyPr wrap="square">
              <a:spAutoFit/>
            </a:bodyPr>
            <a:lstStyle/>
            <a:p>
              <a:pPr algn="ctr"/>
              <a:r>
                <a:rPr lang="en-US" b="1" dirty="0">
                  <a:solidFill>
                    <a:srgbClr val="FF0000"/>
                  </a:solidFill>
                  <a:latin typeface="Century Gothic" panose="020B0502020202020204" pitchFamily="34" charset="0"/>
                  <a:ea typeface="Helvetica Neue" panose="02000503000000020004" pitchFamily="2" charset="0"/>
                  <a:cs typeface="Helvetica Neue" panose="02000503000000020004" pitchFamily="2" charset="0"/>
                </a:rPr>
                <a:t>Note: Login nodes do not have the full software stack!</a:t>
              </a:r>
            </a:p>
          </p:txBody>
        </p:sp>
      </p:grpSp>
      <p:sp>
        <p:nvSpPr>
          <p:cNvPr id="5" name="Slide Number Placeholder 4">
            <a:extLst>
              <a:ext uri="{FF2B5EF4-FFF2-40B4-BE49-F238E27FC236}">
                <a16:creationId xmlns:a16="http://schemas.microsoft.com/office/drawing/2014/main" id="{F89AED76-820F-6CAA-8945-D99379985DE9}"/>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157032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653393" y="1690688"/>
            <a:ext cx="10515600" cy="3879850"/>
          </a:xfrm>
        </p:spPr>
        <p:txBody>
          <a:bodyPr>
            <a:normAutofit/>
          </a:bodyPr>
          <a:lstStyle/>
          <a:p>
            <a:pPr marL="0" indent="0">
              <a:buNone/>
            </a:pPr>
            <a:r>
              <a:rPr lang="en-US" dirty="0">
                <a:latin typeface="Helvetica"/>
                <a:cs typeface="Helvetica"/>
              </a:rPr>
              <a:t>Live Demo: Loading and unloading software modules will set (and reset) important environment variables for you and will dynamically change the software environment on the cluster.</a:t>
            </a:r>
          </a:p>
          <a:p>
            <a:pPr marL="0" indent="0">
              <a:buNone/>
            </a:pPr>
            <a:endParaRPr lang="en-US" sz="3200" b="1" dirty="0">
              <a:solidFill>
                <a:srgbClr val="202122"/>
              </a:solidFill>
              <a:latin typeface="Century Gothic" panose="020B0502020202020204" pitchFamily="34" charset="0"/>
            </a:endParaRPr>
          </a:p>
          <a:p>
            <a:pPr marL="0" indent="0">
              <a:buNone/>
            </a:pPr>
            <a:endParaRPr lang="en-US" dirty="0">
              <a:latin typeface="Helvetica"/>
              <a:cs typeface="Helvetica"/>
            </a:endParaRPr>
          </a:p>
          <a:p>
            <a:pPr marL="0" indent="0">
              <a:buNone/>
            </a:pPr>
            <a:endParaRPr lang="en-US" sz="3200" b="1" dirty="0">
              <a:solidFill>
                <a:srgbClr val="202122"/>
              </a:solidFill>
              <a:latin typeface="Century Gothic" panose="020B0502020202020204" pitchFamily="34" charset="0"/>
            </a:endParaRPr>
          </a:p>
          <a:p>
            <a:pPr marL="0" indent="0">
              <a:buNone/>
            </a:pPr>
            <a:endParaRPr lang="en-US" dirty="0">
              <a:solidFill>
                <a:srgbClr val="202122"/>
              </a:solidFill>
              <a:latin typeface="Century Gothic" panose="020B0502020202020204" pitchFamily="34" charset="0"/>
            </a:endParaRPr>
          </a:p>
          <a:p>
            <a:pPr marL="0" indent="0">
              <a:buNone/>
            </a:pPr>
            <a:endParaRPr lang="en-US" sz="3200" dirty="0">
              <a:latin typeface="Century Gothic" panose="020B0502020202020204" pitchFamily="34" charset="0"/>
            </a:endParaRPr>
          </a:p>
        </p:txBody>
      </p:sp>
      <p:grpSp>
        <p:nvGrpSpPr>
          <p:cNvPr id="6" name="Group 5">
            <a:extLst>
              <a:ext uri="{FF2B5EF4-FFF2-40B4-BE49-F238E27FC236}">
                <a16:creationId xmlns:a16="http://schemas.microsoft.com/office/drawing/2014/main" id="{29BC9ACC-85CF-40C5-093F-B565739DAF49}"/>
              </a:ext>
            </a:extLst>
          </p:cNvPr>
          <p:cNvGrpSpPr/>
          <p:nvPr/>
        </p:nvGrpSpPr>
        <p:grpSpPr>
          <a:xfrm>
            <a:off x="252984" y="3275639"/>
            <a:ext cx="5745480" cy="2049256"/>
            <a:chOff x="1863085" y="4469527"/>
            <a:chExt cx="13820837" cy="921766"/>
          </a:xfrm>
        </p:grpSpPr>
        <p:sp>
          <p:nvSpPr>
            <p:cNvPr id="7" name="Rectangle 6">
              <a:extLst>
                <a:ext uri="{FF2B5EF4-FFF2-40B4-BE49-F238E27FC236}">
                  <a16:creationId xmlns:a16="http://schemas.microsoft.com/office/drawing/2014/main" id="{405E92EA-D55E-6152-BAD1-5E0AAF2DFC85}"/>
                </a:ext>
              </a:extLst>
            </p:cNvPr>
            <p:cNvSpPr/>
            <p:nvPr/>
          </p:nvSpPr>
          <p:spPr>
            <a:xfrm>
              <a:off x="1863085" y="4469527"/>
              <a:ext cx="13820837" cy="921766"/>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8BEBCD-EA41-F501-5F36-8AEA80BE829A}"/>
                </a:ext>
              </a:extLst>
            </p:cNvPr>
            <p:cNvSpPr txBox="1"/>
            <p:nvPr/>
          </p:nvSpPr>
          <p:spPr>
            <a:xfrm>
              <a:off x="2047453" y="4519124"/>
              <a:ext cx="13636469" cy="872169"/>
            </a:xfrm>
            <a:prstGeom prst="rect">
              <a:avLst/>
            </a:prstGeom>
            <a:noFill/>
          </p:spPr>
          <p:txBody>
            <a:bodyPr wrap="square" rtlCol="0">
              <a:spAutoFit/>
            </a:bodyPr>
            <a:lstStyle/>
            <a:p>
              <a:r>
                <a:rPr lang="en-US" sz="2400" b="1" dirty="0">
                  <a:latin typeface="Courier New" panose="02070309020205020404" pitchFamily="49" charset="0"/>
                  <a:cs typeface="Courier New" panose="02070309020205020404" pitchFamily="49" charset="0"/>
                </a:rPr>
                <a:t>$ module purge</a:t>
              </a:r>
            </a:p>
            <a:p>
              <a:r>
                <a:rPr lang="en-US" sz="2400" b="1" dirty="0">
                  <a:latin typeface="Courier New" panose="02070309020205020404" pitchFamily="49" charset="0"/>
                  <a:cs typeface="Courier New" panose="02070309020205020404" pitchFamily="49" charset="0"/>
                </a:rPr>
                <a:t>$ module load intel</a:t>
              </a:r>
            </a:p>
            <a:p>
              <a:r>
                <a:rPr lang="en-US" sz="2400" b="1" dirty="0">
                  <a:latin typeface="Courier New" panose="02070309020205020404" pitchFamily="49" charset="0"/>
                  <a:cs typeface="Courier New" panose="02070309020205020404" pitchFamily="49" charset="0"/>
                </a:rPr>
                <a:t>$ module load hdf5</a:t>
              </a:r>
            </a:p>
            <a:p>
              <a:r>
                <a:rPr lang="en-US" sz="2400" b="1" dirty="0">
                  <a:latin typeface="Courier New" panose="02070309020205020404" pitchFamily="49" charset="0"/>
                  <a:cs typeface="Courier New" panose="02070309020205020404" pitchFamily="49" charset="0"/>
                </a:rPr>
                <a:t>$ module display hdf5</a:t>
              </a:r>
            </a:p>
            <a:p>
              <a:r>
                <a:rPr lang="en-US" sz="2400" b="1" dirty="0">
                  <a:latin typeface="Courier New" panose="02070309020205020404" pitchFamily="49" charset="0"/>
                  <a:cs typeface="Courier New" panose="02070309020205020404" pitchFamily="49" charset="0"/>
                </a:rPr>
                <a:t>$ env | grep HDF5</a:t>
              </a:r>
            </a:p>
          </p:txBody>
        </p:sp>
      </p:grpSp>
      <p:grpSp>
        <p:nvGrpSpPr>
          <p:cNvPr id="10" name="Group 9">
            <a:extLst>
              <a:ext uri="{FF2B5EF4-FFF2-40B4-BE49-F238E27FC236}">
                <a16:creationId xmlns:a16="http://schemas.microsoft.com/office/drawing/2014/main" id="{BC7E23C5-62D8-F568-C104-2CC8E6B2B555}"/>
              </a:ext>
            </a:extLst>
          </p:cNvPr>
          <p:cNvGrpSpPr/>
          <p:nvPr/>
        </p:nvGrpSpPr>
        <p:grpSpPr>
          <a:xfrm>
            <a:off x="6193538" y="3275639"/>
            <a:ext cx="5745480" cy="2049256"/>
            <a:chOff x="1863085" y="4469527"/>
            <a:chExt cx="13820837" cy="921766"/>
          </a:xfrm>
        </p:grpSpPr>
        <p:sp>
          <p:nvSpPr>
            <p:cNvPr id="11" name="Rectangle 10">
              <a:extLst>
                <a:ext uri="{FF2B5EF4-FFF2-40B4-BE49-F238E27FC236}">
                  <a16:creationId xmlns:a16="http://schemas.microsoft.com/office/drawing/2014/main" id="{592E6023-BBB2-1F6F-F2CB-D0CA25292A7A}"/>
                </a:ext>
              </a:extLst>
            </p:cNvPr>
            <p:cNvSpPr/>
            <p:nvPr/>
          </p:nvSpPr>
          <p:spPr>
            <a:xfrm>
              <a:off x="1863085" y="4469527"/>
              <a:ext cx="13820837" cy="921766"/>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AD5DBF-60E5-8670-D192-07FDF9C48FC0}"/>
                </a:ext>
              </a:extLst>
            </p:cNvPr>
            <p:cNvSpPr txBox="1"/>
            <p:nvPr/>
          </p:nvSpPr>
          <p:spPr>
            <a:xfrm>
              <a:off x="2047453" y="4519124"/>
              <a:ext cx="13636469" cy="872169"/>
            </a:xfrm>
            <a:prstGeom prst="rect">
              <a:avLst/>
            </a:prstGeom>
            <a:noFill/>
          </p:spPr>
          <p:txBody>
            <a:bodyPr wrap="square" rtlCol="0">
              <a:spAutoFit/>
            </a:bodyPr>
            <a:lstStyle/>
            <a:p>
              <a:r>
                <a:rPr lang="en-US" sz="2400" b="1" dirty="0">
                  <a:latin typeface="Courier New" panose="02070309020205020404" pitchFamily="49" charset="0"/>
                  <a:cs typeface="Courier New" panose="02070309020205020404" pitchFamily="49" charset="0"/>
                </a:rPr>
                <a:t>$ module purge</a:t>
              </a:r>
            </a:p>
            <a:p>
              <a:r>
                <a:rPr lang="en-US" sz="2400" b="1" dirty="0">
                  <a:latin typeface="Courier New" panose="02070309020205020404" pitchFamily="49" charset="0"/>
                  <a:cs typeface="Courier New" panose="02070309020205020404" pitchFamily="49" charset="0"/>
                </a:rPr>
                <a:t>$ module load </a:t>
              </a:r>
              <a:r>
                <a:rPr lang="en-US" sz="2400" b="1" dirty="0" err="1">
                  <a:latin typeface="Courier New" panose="02070309020205020404" pitchFamily="49" charset="0"/>
                  <a:cs typeface="Courier New" panose="02070309020205020404" pitchFamily="49" charset="0"/>
                </a:rPr>
                <a:t>gcc</a:t>
              </a:r>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 module load hdf5</a:t>
              </a:r>
            </a:p>
            <a:p>
              <a:r>
                <a:rPr lang="en-US" sz="2400" b="1" dirty="0">
                  <a:latin typeface="Courier New" panose="02070309020205020404" pitchFamily="49" charset="0"/>
                  <a:cs typeface="Courier New" panose="02070309020205020404" pitchFamily="49" charset="0"/>
                </a:rPr>
                <a:t>$ module display hdf5</a:t>
              </a:r>
            </a:p>
            <a:p>
              <a:r>
                <a:rPr lang="en-US" sz="2400" b="1" dirty="0">
                  <a:latin typeface="Courier New" panose="02070309020205020404" pitchFamily="49" charset="0"/>
                  <a:cs typeface="Courier New" panose="02070309020205020404" pitchFamily="49" charset="0"/>
                </a:rPr>
                <a:t>$ env | grep HDF5</a:t>
              </a:r>
            </a:p>
          </p:txBody>
        </p:sp>
      </p:grpSp>
      <p:sp>
        <p:nvSpPr>
          <p:cNvPr id="5" name="Slide Number Placeholder 4">
            <a:extLst>
              <a:ext uri="{FF2B5EF4-FFF2-40B4-BE49-F238E27FC236}">
                <a16:creationId xmlns:a16="http://schemas.microsoft.com/office/drawing/2014/main" id="{28E68972-383B-AE34-0255-3C6FBA73E088}"/>
              </a:ext>
            </a:extLst>
          </p:cNvPr>
          <p:cNvSpPr>
            <a:spLocks noGrp="1"/>
          </p:cNvSpPr>
          <p:nvPr>
            <p:ph type="sldNum" sz="quarter" idx="12"/>
          </p:nvPr>
        </p:nvSpPr>
        <p:spPr/>
        <p:txBody>
          <a:bodyPr/>
          <a:lstStyle/>
          <a:p>
            <a:fld id="{ABDA560F-461C-6043-9BC4-489BA92F7161}" type="slidenum">
              <a:rPr lang="en-US" smtClean="0"/>
              <a:t>7</a:t>
            </a:fld>
            <a:endParaRPr lang="en-US"/>
          </a:p>
        </p:txBody>
      </p:sp>
      <p:grpSp>
        <p:nvGrpSpPr>
          <p:cNvPr id="4" name="Group 3">
            <a:extLst>
              <a:ext uri="{FF2B5EF4-FFF2-40B4-BE49-F238E27FC236}">
                <a16:creationId xmlns:a16="http://schemas.microsoft.com/office/drawing/2014/main" id="{29BC9ACC-85CF-40C5-093F-B565739DAF49}"/>
              </a:ext>
            </a:extLst>
          </p:cNvPr>
          <p:cNvGrpSpPr/>
          <p:nvPr/>
        </p:nvGrpSpPr>
        <p:grpSpPr>
          <a:xfrm>
            <a:off x="6280808" y="3275628"/>
            <a:ext cx="5745480" cy="2117016"/>
            <a:chOff x="1863085" y="4469527"/>
            <a:chExt cx="13820837" cy="952245"/>
          </a:xfrm>
        </p:grpSpPr>
        <p:sp>
          <p:nvSpPr>
            <p:cNvPr id="13" name="Rectangle 12">
              <a:extLst>
                <a:ext uri="{FF2B5EF4-FFF2-40B4-BE49-F238E27FC236}">
                  <a16:creationId xmlns:a16="http://schemas.microsoft.com/office/drawing/2014/main" id="{405E92EA-D55E-6152-BAD1-5E0AAF2DFC85}"/>
                </a:ext>
              </a:extLst>
            </p:cNvPr>
            <p:cNvSpPr/>
            <p:nvPr/>
          </p:nvSpPr>
          <p:spPr>
            <a:xfrm>
              <a:off x="1863085" y="4469527"/>
              <a:ext cx="13820837" cy="952245"/>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8BEBCD-EA41-F501-5F36-8AEA80BE829A}"/>
                </a:ext>
              </a:extLst>
            </p:cNvPr>
            <p:cNvSpPr txBox="1"/>
            <p:nvPr/>
          </p:nvSpPr>
          <p:spPr>
            <a:xfrm>
              <a:off x="2047451" y="4519123"/>
              <a:ext cx="13636469" cy="872169"/>
            </a:xfrm>
            <a:prstGeom prst="rect">
              <a:avLst/>
            </a:prstGeom>
            <a:noFill/>
          </p:spPr>
          <p:txBody>
            <a:bodyPr wrap="square" rtlCol="0">
              <a:spAutoFit/>
            </a:bodyPr>
            <a:lstStyle/>
            <a:p>
              <a:r>
                <a:rPr lang="en-US" sz="2400" b="1" dirty="0">
                  <a:latin typeface="Courier New" panose="02070309020205020404" pitchFamily="49" charset="0"/>
                  <a:cs typeface="Courier New" panose="02070309020205020404" pitchFamily="49" charset="0"/>
                </a:rPr>
                <a:t>$ module purge</a:t>
              </a:r>
            </a:p>
            <a:p>
              <a:r>
                <a:rPr lang="en-US" sz="2400" b="1" dirty="0">
                  <a:latin typeface="Courier New" panose="02070309020205020404" pitchFamily="49" charset="0"/>
                  <a:cs typeface="Courier New" panose="02070309020205020404" pitchFamily="49" charset="0"/>
                </a:rPr>
                <a:t>$ module load intel/2024.2.1</a:t>
              </a:r>
            </a:p>
            <a:p>
              <a:r>
                <a:rPr lang="en-US" sz="2400" b="1" dirty="0">
                  <a:latin typeface="Courier New" panose="02070309020205020404" pitchFamily="49" charset="0"/>
                  <a:cs typeface="Courier New" panose="02070309020205020404" pitchFamily="49" charset="0"/>
                </a:rPr>
                <a:t>$ module avail</a:t>
              </a:r>
            </a:p>
            <a:p>
              <a:r>
                <a:rPr lang="en-US" sz="2400" b="1" dirty="0">
                  <a:latin typeface="Courier New" panose="02070309020205020404" pitchFamily="49" charset="0"/>
                  <a:cs typeface="Courier New" panose="02070309020205020404" pitchFamily="49" charset="0"/>
                </a:rPr>
                <a:t>$ module load hdf5/1.14.5</a:t>
              </a:r>
            </a:p>
            <a:p>
              <a:r>
                <a:rPr lang="en-US" sz="2400" b="1" dirty="0">
                  <a:latin typeface="Courier New" panose="02070309020205020404" pitchFamily="49" charset="0"/>
                  <a:cs typeface="Courier New" panose="02070309020205020404" pitchFamily="49" charset="0"/>
                </a:rPr>
                <a:t>$ module avail</a:t>
              </a:r>
            </a:p>
          </p:txBody>
        </p:sp>
      </p:grpSp>
    </p:spTree>
    <p:extLst>
      <p:ext uri="{BB962C8B-B14F-4D97-AF65-F5344CB8AC3E}">
        <p14:creationId xmlns:p14="http://schemas.microsoft.com/office/powerpoint/2010/main" val="414873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1546225"/>
            <a:ext cx="10515600" cy="4351338"/>
          </a:xfrm>
        </p:spPr>
        <p:txBody>
          <a:bodyPr>
            <a:normAutofit/>
          </a:bodyPr>
          <a:lstStyle/>
          <a:p>
            <a:pPr marL="0" indent="0">
              <a:buNone/>
            </a:pPr>
            <a:r>
              <a:rPr lang="en-US" dirty="0">
                <a:latin typeface="Helvetica"/>
                <a:cs typeface="Helvetica"/>
              </a:rPr>
              <a:t>Live Demo: Useful </a:t>
            </a:r>
            <a:r>
              <a:rPr lang="en-US" dirty="0" err="1">
                <a:latin typeface="Helvetica"/>
                <a:cs typeface="Helvetica"/>
              </a:rPr>
              <a:t>Lmod</a:t>
            </a:r>
            <a:r>
              <a:rPr lang="en-US" dirty="0">
                <a:latin typeface="Helvetica"/>
                <a:cs typeface="Helvetica"/>
              </a:rPr>
              <a:t> commands</a:t>
            </a:r>
          </a:p>
        </p:txBody>
      </p:sp>
      <p:grpSp>
        <p:nvGrpSpPr>
          <p:cNvPr id="6" name="Group 5">
            <a:extLst>
              <a:ext uri="{FF2B5EF4-FFF2-40B4-BE49-F238E27FC236}">
                <a16:creationId xmlns:a16="http://schemas.microsoft.com/office/drawing/2014/main" id="{DA7B3A39-72BA-3A4B-C0BE-0C2BC796D6E1}"/>
              </a:ext>
            </a:extLst>
          </p:cNvPr>
          <p:cNvGrpSpPr/>
          <p:nvPr/>
        </p:nvGrpSpPr>
        <p:grpSpPr>
          <a:xfrm>
            <a:off x="569877" y="2076384"/>
            <a:ext cx="11052246" cy="4245434"/>
            <a:chOff x="569877" y="3868113"/>
            <a:chExt cx="11052246" cy="1583355"/>
          </a:xfrm>
        </p:grpSpPr>
        <p:sp>
          <p:nvSpPr>
            <p:cNvPr id="7" name="Rectangle 6">
              <a:extLst>
                <a:ext uri="{FF2B5EF4-FFF2-40B4-BE49-F238E27FC236}">
                  <a16:creationId xmlns:a16="http://schemas.microsoft.com/office/drawing/2014/main" id="{21AEDACD-5D20-4921-301A-2BF552F14543}"/>
                </a:ext>
              </a:extLst>
            </p:cNvPr>
            <p:cNvSpPr/>
            <p:nvPr/>
          </p:nvSpPr>
          <p:spPr>
            <a:xfrm>
              <a:off x="569877" y="3911411"/>
              <a:ext cx="11052246" cy="1496760"/>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4D56538-8673-FD92-1F82-72A6749C8F0D}"/>
                </a:ext>
              </a:extLst>
            </p:cNvPr>
            <p:cNvSpPr txBox="1">
              <a:spLocks/>
            </p:cNvSpPr>
            <p:nvPr/>
          </p:nvSpPr>
          <p:spPr>
            <a:xfrm>
              <a:off x="719528" y="3868113"/>
              <a:ext cx="10634272" cy="158335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spider				# list all available modules</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avail				# list modules available to you</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load &lt;package/version&gt;		# load a module into your env</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purge				# unload all modules</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list 				# list currently loaded modules</a:t>
              </a:r>
            </a:p>
            <a:p>
              <a:pPr marL="0" indent="0">
                <a:lnSpc>
                  <a:spcPct val="100000"/>
                </a:lnSpc>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module display &lt;package&gt; 		# display module info/help</a:t>
              </a:r>
            </a:p>
            <a:p>
              <a:pPr marL="0" indent="0">
                <a:lnSpc>
                  <a:spcPct val="100000"/>
                </a:lnSpc>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module spider &lt;package&gt;			# view info for all versions</a:t>
              </a:r>
            </a:p>
            <a:p>
              <a:pPr marL="0" indent="0">
                <a:lnSpc>
                  <a:spcPct val="100000"/>
                </a:lnSpc>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module spider &lt;package/version&gt; 	# view info for specific version</a:t>
              </a:r>
            </a:p>
            <a:p>
              <a:pPr marL="0" indent="0">
                <a:lnSpc>
                  <a:spcPct val="100000"/>
                </a:lnSpc>
                <a:buNone/>
              </a:pPr>
              <a:r>
                <a:rPr lang="en-US" sz="2000" dirty="0">
                  <a:latin typeface="Monaco"/>
                </a:rPr>
                <a:t>	</a:t>
              </a:r>
            </a:p>
          </p:txBody>
        </p:sp>
      </p:grpSp>
      <p:sp>
        <p:nvSpPr>
          <p:cNvPr id="5" name="Slide Number Placeholder 4">
            <a:extLst>
              <a:ext uri="{FF2B5EF4-FFF2-40B4-BE49-F238E27FC236}">
                <a16:creationId xmlns:a16="http://schemas.microsoft.com/office/drawing/2014/main" id="{989BD25A-492E-955F-3228-1618C71C2BBA}"/>
              </a:ext>
            </a:extLst>
          </p:cNvPr>
          <p:cNvSpPr>
            <a:spLocks noGrp="1"/>
          </p:cNvSpPr>
          <p:nvPr>
            <p:ph type="sldNum" sz="quarter" idx="12"/>
          </p:nvPr>
        </p:nvSpPr>
        <p:spPr/>
        <p:txBody>
          <a:bodyPr/>
          <a:lstStyle/>
          <a:p>
            <a:fld id="{ABDA560F-461C-6043-9BC4-489BA92F7161}" type="slidenum">
              <a:rPr lang="en-US" smtClean="0"/>
              <a:t>8</a:t>
            </a:fld>
            <a:endParaRPr lang="en-US"/>
          </a:p>
        </p:txBody>
      </p:sp>
    </p:spTree>
    <p:extLst>
      <p:ext uri="{BB962C8B-B14F-4D97-AF65-F5344CB8AC3E}">
        <p14:creationId xmlns:p14="http://schemas.microsoft.com/office/powerpoint/2010/main" val="1361976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a:normAutofit/>
          </a:bodyPr>
          <a:lstStyle/>
          <a:p>
            <a:pPr marL="0" indent="0">
              <a:buFont typeface="Arial" panose="020B0604020202020204" pitchFamily="34" charset="0"/>
              <a:buNone/>
            </a:pPr>
            <a:r>
              <a:rPr lang="en-US" dirty="0">
                <a:latin typeface="Helvetica"/>
                <a:cs typeface="Helvetica"/>
              </a:rPr>
              <a:t>Points to note about CURC-managed modules:</a:t>
            </a:r>
          </a:p>
          <a:p>
            <a:pPr lvl="1"/>
            <a:r>
              <a:rPr lang="en-US" sz="2800" dirty="0">
                <a:latin typeface="Helvetica"/>
                <a:cs typeface="Helvetica"/>
              </a:rPr>
              <a:t>CURC does not update system modules; we do fresh installs of new versions and change the default when that is appropriate</a:t>
            </a:r>
          </a:p>
          <a:p>
            <a:pPr lvl="1"/>
            <a:r>
              <a:rPr lang="en-US" sz="2800" dirty="0">
                <a:latin typeface="Helvetica"/>
                <a:cs typeface="Helvetica"/>
              </a:rPr>
              <a:t>Sometimes when a module is outdated or problematic we will remove it from the software stack</a:t>
            </a:r>
          </a:p>
          <a:p>
            <a:pPr marL="0" indent="0">
              <a:buNone/>
            </a:pPr>
            <a:r>
              <a:rPr lang="en-US" b="1" dirty="0">
                <a:solidFill>
                  <a:srgbClr val="FF0000"/>
                </a:solidFill>
                <a:latin typeface="Helvetica Neue" panose="02000503000000020004"/>
              </a:rPr>
              <a:t>Take home: pay attention to what software modules you are loading, as this may be important for reproducibility!</a:t>
            </a:r>
            <a:endParaRPr lang="en-US" sz="2400" b="1" dirty="0">
              <a:solidFill>
                <a:srgbClr val="FF0000"/>
              </a:solidFill>
              <a:latin typeface="Helvetica Neue" panose="02000503000000020004"/>
            </a:endParaRPr>
          </a:p>
        </p:txBody>
      </p:sp>
      <p:sp>
        <p:nvSpPr>
          <p:cNvPr id="5" name="Slide Number Placeholder 4">
            <a:extLst>
              <a:ext uri="{FF2B5EF4-FFF2-40B4-BE49-F238E27FC236}">
                <a16:creationId xmlns:a16="http://schemas.microsoft.com/office/drawing/2014/main" id="{8010FA2F-87F2-1835-2ECF-FC69DA1CFFE3}"/>
              </a:ext>
            </a:extLst>
          </p:cNvPr>
          <p:cNvSpPr>
            <a:spLocks noGrp="1"/>
          </p:cNvSpPr>
          <p:nvPr>
            <p:ph type="sldNum" sz="quarter" idx="12"/>
          </p:nvPr>
        </p:nvSpPr>
        <p:spPr/>
        <p:txBody>
          <a:bodyPr/>
          <a:lstStyle/>
          <a:p>
            <a:fld id="{ABDA560F-461C-6043-9BC4-489BA92F7161}" type="slidenum">
              <a:rPr lang="en-US" smtClean="0"/>
              <a:t>9</a:t>
            </a:fld>
            <a:endParaRPr lang="en-US"/>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4"/>
          <a:stretch>
            <a:fillRect/>
          </a:stretch>
        </p:blipFill>
        <p:spPr>
          <a:xfrm>
            <a:off x="7886700" y="365125"/>
            <a:ext cx="3467100" cy="1181100"/>
          </a:xfrm>
          <a:prstGeom prst="rect">
            <a:avLst/>
          </a:prstGeom>
        </p:spPr>
      </p:pic>
    </p:spTree>
    <p:extLst>
      <p:ext uri="{BB962C8B-B14F-4D97-AF65-F5344CB8AC3E}">
        <p14:creationId xmlns:p14="http://schemas.microsoft.com/office/powerpoint/2010/main" val="13113685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B02FF4-25A1-49FE-9DF7-DD19F525B7FA}">
  <ds:schemaRefs>
    <ds:schemaRef ds:uri="7e49f7d3-8802-46ca-9604-495ce27f67f4"/>
    <ds:schemaRef ds:uri="92c16b9d-8c83-445e-a4f4-1fe3d2f43f13"/>
    <ds:schemaRef ds:uri="a1519f9a-9d6a-41c1-afc9-552e4069f8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B4C708-AA43-4CE7-BE2D-F9D9A02F4940}">
  <ds:schemaRefs>
    <ds:schemaRef ds:uri="http://schemas.microsoft.com/sharepoint/v3/contenttype/forms"/>
  </ds:schemaRefs>
</ds:datastoreItem>
</file>

<file path=customXml/itemProps3.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3987</TotalTime>
  <Words>2386</Words>
  <Application>Microsoft Office PowerPoint</Application>
  <PresentationFormat>Widescreen</PresentationFormat>
  <Paragraphs>343</Paragraphs>
  <Slides>32</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Century Gothic</vt:lpstr>
      <vt:lpstr>Courier New</vt:lpstr>
      <vt:lpstr>Google Sans</vt:lpstr>
      <vt:lpstr>Google Sans Text</vt:lpstr>
      <vt:lpstr>Helvetica</vt:lpstr>
      <vt:lpstr>Helvetica Neue</vt:lpstr>
      <vt:lpstr>Lato</vt:lpstr>
      <vt:lpstr>Monaco</vt:lpstr>
      <vt:lpstr>CUB Content </vt:lpstr>
      <vt:lpstr>Module 5: Finding, Downloading, and Applying Software on CURC Resources</vt:lpstr>
      <vt:lpstr>PowerPoint Presentation</vt:lpstr>
      <vt:lpstr>Session Overview </vt:lpstr>
      <vt:lpstr>The Module System </vt:lpstr>
      <vt:lpstr>The Module System </vt:lpstr>
      <vt:lpstr>The Module System </vt:lpstr>
      <vt:lpstr>The Module System </vt:lpstr>
      <vt:lpstr>The Module System </vt:lpstr>
      <vt:lpstr>The Module System </vt:lpstr>
      <vt:lpstr>Virtual Environments with Conda</vt:lpstr>
      <vt:lpstr>Virtual Environments with Conda</vt:lpstr>
      <vt:lpstr>Virtual Environments with Conda</vt:lpstr>
      <vt:lpstr>Virtual Environments with Conda</vt:lpstr>
      <vt:lpstr>Virtual Environments with Conda</vt:lpstr>
      <vt:lpstr>Virtual Environments with Conda</vt:lpstr>
      <vt:lpstr>Want to go the extra mile? </vt:lpstr>
      <vt:lpstr>Requesting Software Installations</vt:lpstr>
      <vt:lpstr>Advanced Topics</vt:lpstr>
      <vt:lpstr>Simplifying Installations with Spack</vt:lpstr>
      <vt:lpstr>Simplifying Installations with Spack</vt:lpstr>
      <vt:lpstr>Simplifying Installations with Spack </vt:lpstr>
      <vt:lpstr>Simplifying Installations with Spack </vt:lpstr>
      <vt:lpstr>Simplifying Installations with Spack</vt:lpstr>
      <vt:lpstr>Simplifying Installations with Spack</vt:lpstr>
      <vt:lpstr>Simplifying Installations with Spack</vt:lpstr>
      <vt:lpstr>Want to go the extra mile? </vt:lpstr>
      <vt:lpstr>Containerization with pptainer </vt:lpstr>
      <vt:lpstr>Containerization with Apptainer </vt:lpstr>
      <vt:lpstr>Containerization with Apptainer </vt:lpstr>
      <vt:lpstr>Containerization with Apptainer </vt:lpstr>
      <vt:lpstr>Want to go the extra mile?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Mohal Khandelwal</cp:lastModifiedBy>
  <cp:revision>50</cp:revision>
  <dcterms:created xsi:type="dcterms:W3CDTF">2023-01-13T17:07:22Z</dcterms:created>
  <dcterms:modified xsi:type="dcterms:W3CDTF">2025-08-18T21:21:15Z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